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D8C67E6B-1D3A-46B3-9AC9-089BD6C3BB44}" type="datetimeFigureOut">
              <a:rPr lang="hu-HU" smtClean="0"/>
              <a:pPr/>
              <a:t>2013.12.13.</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7930CAE2-6C68-4594-8E55-A9643259FC7F}" type="slidenum">
              <a:rPr lang="hu-HU" smtClean="0"/>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C67E6B-1D3A-46B3-9AC9-089BD6C3BB44}" type="datetimeFigureOut">
              <a:rPr lang="hu-HU" smtClean="0"/>
              <a:pPr/>
              <a:t>2013.12.13.</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0CAE2-6C68-4594-8E55-A9643259FC7F}" type="slidenum">
              <a:rPr lang="hu-HU" smtClean="0"/>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wmf"/><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pc="200" dirty="0" smtClean="0"/>
              <a:t>Egészségre nevelő és szemléletformáló életmód programok </a:t>
            </a:r>
            <a:br>
              <a:rPr lang="hu-HU" spc="200" dirty="0" smtClean="0"/>
            </a:br>
            <a:r>
              <a:rPr lang="hu-HU" spc="200" dirty="0" smtClean="0"/>
              <a:t>az </a:t>
            </a:r>
            <a:r>
              <a:rPr lang="hu-HU" spc="200" dirty="0" err="1" smtClean="0"/>
              <a:t>Agro-Multifood</a:t>
            </a:r>
            <a:r>
              <a:rPr lang="hu-HU" spc="200" dirty="0" smtClean="0"/>
              <a:t> Kft-nél</a:t>
            </a:r>
            <a:endParaRPr lang="hu-HU" spc="200" dirty="0"/>
          </a:p>
        </p:txBody>
      </p:sp>
      <p:sp>
        <p:nvSpPr>
          <p:cNvPr id="3" name="Alcím 2"/>
          <p:cNvSpPr>
            <a:spLocks noGrp="1"/>
          </p:cNvSpPr>
          <p:nvPr>
            <p:ph type="subTitle" idx="1"/>
          </p:nvPr>
        </p:nvSpPr>
        <p:spPr>
          <a:xfrm>
            <a:off x="2123728" y="4941168"/>
            <a:ext cx="5216624" cy="622920"/>
          </a:xfrm>
        </p:spPr>
        <p:txBody>
          <a:bodyPr/>
          <a:lstStyle/>
          <a:p>
            <a:r>
              <a:rPr lang="hu-HU" dirty="0" smtClean="0">
                <a:solidFill>
                  <a:schemeClr val="tx1"/>
                </a:solidFill>
              </a:rPr>
              <a:t>2012-2013</a:t>
            </a:r>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620688"/>
            <a:ext cx="8568952" cy="4524315"/>
          </a:xfrm>
          <a:prstGeom prst="rect">
            <a:avLst/>
          </a:prstGeom>
        </p:spPr>
        <p:txBody>
          <a:bodyPr wrap="square">
            <a:spAutoFit/>
          </a:bodyPr>
          <a:lstStyle/>
          <a:p>
            <a:r>
              <a:rPr lang="hu-HU" sz="1600" dirty="0"/>
              <a:t>Egy hangulatos kvízzel melegítettek be a dolgozók. A szervezők a televízióból jól ismert Legyen Ön is milliomos című kvízműsor köntösébe bújtatták ezt a vetélkedőt. Több dolgozó volt abban a szerencsés helyzetben, hogy kiülhetett a játékosi székbe középre, de játék nagy része közösen zajlott, a többiek folyamatos bevonásával. A vetélkedő délelőtti, elméleti szekcióját egy közös, nagyon ízletes ebéd zárta. A rendezők természetesen nagy gonddal választották meg a menüt, hiszen az egészségmegőrzés neuralgikus pontja a táplálkozás.</a:t>
            </a:r>
            <a:r>
              <a:rPr lang="hu-HU" sz="1600" dirty="0" smtClean="0"/>
              <a:t/>
            </a:r>
            <a:br>
              <a:rPr lang="hu-HU" sz="1600" dirty="0" smtClean="0"/>
            </a:br>
            <a:r>
              <a:rPr lang="hu-HU" sz="1600" dirty="0" smtClean="0"/>
              <a:t/>
            </a:r>
            <a:br>
              <a:rPr lang="hu-HU" sz="1600" dirty="0" smtClean="0"/>
            </a:br>
            <a:r>
              <a:rPr lang="hu-HU" sz="1600" dirty="0"/>
              <a:t>Délután a vetélkedő már fizikai aktivitással egészült ki. A vetélkedős forma megmaradt, csupán a "tévés lepel" hullott le. Ez a játékos vetélkedő sokkal inkább terepgyakorlatnak tetszett. A résztvevőknek itt már a korábban megszerzett tudást a gyakorlatban kellett kamatoztatniuk. A játék nagyon mozgalmas volt, a csapatok folyamatos mozgásban voltak. A végrehajtandó feladatok nagy része valamilyen mozgással párosult: futással egybekötött kincskeresés, alapvető mozdulatok helyes kivitelezésének bemutatása, stb. A mai nap jó eredménnyel zárult. A dolgozók kitettek magukért, csak úgy, mint a szervezők. A szakértők nagyon jó érzékkel találták meg az egyensúlyt, hogy a szervezett keretek közé szorított rendezvény és a kötetlen program ellentéte folyamatosan feloldódni látszott.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800" dirty="0"/>
              <a:t>2013. </a:t>
            </a:r>
            <a:r>
              <a:rPr lang="hu-HU" sz="2800" dirty="0" smtClean="0"/>
              <a:t>február</a:t>
            </a:r>
            <a:br>
              <a:rPr lang="hu-HU" sz="2800" dirty="0" smtClean="0"/>
            </a:br>
            <a:r>
              <a:rPr lang="hu-HU" sz="2800" dirty="0"/>
              <a:t/>
            </a:r>
            <a:br>
              <a:rPr lang="hu-HU" sz="2800" dirty="0"/>
            </a:br>
            <a:r>
              <a:rPr lang="hu-HU" sz="2800" b="1" dirty="0"/>
              <a:t> </a:t>
            </a:r>
            <a:r>
              <a:rPr lang="hu-HU" sz="2800" dirty="0"/>
              <a:t>Pár fontos gondolat az életmódról  </a:t>
            </a:r>
            <a:endParaRPr lang="hu-HU" sz="3200" spc="200" dirty="0"/>
          </a:p>
        </p:txBody>
      </p:sp>
      <p:sp>
        <p:nvSpPr>
          <p:cNvPr id="3" name="Alcím 2"/>
          <p:cNvSpPr>
            <a:spLocks noGrp="1"/>
          </p:cNvSpPr>
          <p:nvPr>
            <p:ph type="subTitle" idx="1"/>
          </p:nvPr>
        </p:nvSpPr>
        <p:spPr>
          <a:xfrm>
            <a:off x="2123728" y="4941168"/>
            <a:ext cx="5216624" cy="622920"/>
          </a:xfrm>
        </p:spPr>
        <p:txBody>
          <a:bodyPr/>
          <a:lstStyle/>
          <a:p>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692696"/>
            <a:ext cx="8568952" cy="4770537"/>
          </a:xfrm>
          <a:prstGeom prst="rect">
            <a:avLst/>
          </a:prstGeom>
        </p:spPr>
        <p:txBody>
          <a:bodyPr wrap="square">
            <a:spAutoFit/>
          </a:bodyPr>
          <a:lstStyle/>
          <a:p>
            <a:r>
              <a:rPr lang="hu-HU" sz="1600" b="1" dirty="0" smtClean="0"/>
              <a:t>Általános bevezető</a:t>
            </a:r>
          </a:p>
          <a:p>
            <a:endParaRPr lang="hu-HU" sz="1600" dirty="0" smtClean="0"/>
          </a:p>
          <a:p>
            <a:r>
              <a:rPr lang="hu-HU" sz="1600" dirty="0" smtClean="0"/>
              <a:t>Az egészség „a teljes testi, lelki, és szociális jóllét állapota, és nem csupán a betegség vagy a nyomorúság hiánya” (WHO, 1948). Tekinthetjük számos tényező bonyolult és törékeny egyensúlyának is, mely könnyen eltolódhat, felborulhat: a betegségek és az életminőség romlásának hátterében biológiai, pszichológiai, társadalmi és környezeti tényezők egymással kölcsönhatásban játszanak szerepet.</a:t>
            </a:r>
          </a:p>
          <a:p>
            <a:endParaRPr lang="hu-HU" sz="1600" dirty="0" smtClean="0"/>
          </a:p>
          <a:p>
            <a:r>
              <a:rPr lang="hu-HU" sz="1600" dirty="0" smtClean="0"/>
              <a:t>Ezen tényezők közül kétségtelenül nagy azoknak a száma, melyeket egyáltalán nem, vagy csak elenyésző mértékben tudunk befolyásolni: pl. genetikai adottságaink, a modern korban minket érő hatások egy része, stb.</a:t>
            </a:r>
          </a:p>
          <a:p>
            <a:endParaRPr lang="hu-HU" sz="1600" dirty="0" smtClean="0"/>
          </a:p>
          <a:p>
            <a:r>
              <a:rPr lang="hu-HU" sz="1600" dirty="0" smtClean="0"/>
              <a:t>Ugyanakkor számos olyan is akad, melyekre életünk során saját magunk gyakorlunk hatást szokásainkkal, életvitelünkkel. Ezen életmódbeli tényezők népegészségügyi jelentősége modern korunkban egyre inkább előtérbe kerül: több, korábban ritkának számító betegség – pl. kövérség, cukorbetegség, magas vérnyomás, bizonyos rákfajták, stb. – előfordulásának ugrásszerű növekedése tapasztalható.</a:t>
            </a:r>
          </a:p>
          <a:p>
            <a:r>
              <a:rPr lang="hu-HU" sz="1600" dirty="0" smtClean="0"/>
              <a:t>Íme, néhány ajánlás, melyekre érdemes figyelmet fordítanunk, hogy minél stabilabban és hosszabban maradjon fenn egészségünk:</a:t>
            </a:r>
            <a:endParaRPr lang="hu-HU"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764704"/>
            <a:ext cx="8568952" cy="5016758"/>
          </a:xfrm>
          <a:prstGeom prst="rect">
            <a:avLst/>
          </a:prstGeom>
        </p:spPr>
        <p:txBody>
          <a:bodyPr wrap="square">
            <a:spAutoFit/>
          </a:bodyPr>
          <a:lstStyle/>
          <a:p>
            <a:r>
              <a:rPr lang="hu-HU" sz="1600" b="1" dirty="0" smtClean="0"/>
              <a:t>Táplálkozás</a:t>
            </a:r>
          </a:p>
          <a:p>
            <a:r>
              <a:rPr lang="hu-HU" sz="1600" dirty="0" smtClean="0"/>
              <a:t/>
            </a:r>
            <a:br>
              <a:rPr lang="hu-HU" sz="1600" dirty="0" smtClean="0"/>
            </a:br>
            <a:r>
              <a:rPr lang="hu-HU" sz="1600" dirty="0" smtClean="0"/>
              <a:t>A hazai ajánlásoknak megfelelően az egészségvédő </a:t>
            </a:r>
            <a:r>
              <a:rPr lang="hu-HU" sz="1600" dirty="0" err="1" smtClean="0"/>
              <a:t>tápálkozás</a:t>
            </a:r>
            <a:r>
              <a:rPr lang="hu-HU" sz="1600" dirty="0" smtClean="0"/>
              <a:t> részét képezi, hogy a felnőttek is három fő és két kisebb étkezést iktassanak be a napjukba. Naponta legalább háromszor javasolt zöldséget-gyümölcsöt fogyasztani, lehetőleg minden alkalommal más fajtát.</a:t>
            </a:r>
            <a:br>
              <a:rPr lang="hu-HU" sz="1600" dirty="0" smtClean="0"/>
            </a:br>
            <a:r>
              <a:rPr lang="hu-HU" sz="1600" dirty="0" smtClean="0"/>
              <a:t>Emellett naponta optimálisan legalább 6-8 pohár alacsony kalóriatartalmú, alkoholmentes folyadékot, elsősorban vizet vagy </a:t>
            </a:r>
            <a:r>
              <a:rPr lang="hu-HU" sz="1600" dirty="0" err="1" smtClean="0"/>
              <a:t>ásányvizet</a:t>
            </a:r>
            <a:r>
              <a:rPr lang="hu-HU" sz="1600" dirty="0" smtClean="0"/>
              <a:t> ajánlott fogyasztani.</a:t>
            </a:r>
          </a:p>
          <a:p>
            <a:endParaRPr lang="hu-HU" sz="1600" dirty="0" smtClean="0"/>
          </a:p>
          <a:p>
            <a:r>
              <a:rPr lang="hu-HU" sz="1600" b="1" dirty="0" smtClean="0"/>
              <a:t>Mozgás</a:t>
            </a:r>
          </a:p>
          <a:p>
            <a:r>
              <a:rPr lang="hu-HU" sz="1600" dirty="0" smtClean="0"/>
              <a:t/>
            </a:r>
            <a:br>
              <a:rPr lang="hu-HU" sz="1600" dirty="0" smtClean="0"/>
            </a:br>
            <a:r>
              <a:rPr lang="hu-HU" sz="1600" dirty="0" smtClean="0"/>
              <a:t>A kedvező, egészségvédő hatások kialakulása érdekében a felnőtteknek legalább napi 30 perc testmozgás ajánlott, amely során emelkedik a pulzusszám, és a mozgást végző kimelegszik. Ha nincs egyben 30 percünk, háromszor 10 perc is jó!</a:t>
            </a:r>
            <a:br>
              <a:rPr lang="hu-HU" sz="1600" dirty="0" smtClean="0"/>
            </a:br>
            <a:r>
              <a:rPr lang="hu-HU" sz="1600" dirty="0" smtClean="0"/>
              <a:t>Az ülő életmód vagy a nehéz fizikai munka során jellemzően testünknek ugyanazon pontjait terheljük, így hamar kialakulhat derék- vagy hátfájás, illetve kar, láb vagy ízületi fájdalom. Ezek ellensúlyozására forduljunk orvoshoz, gyógytornászhoz: a már kialakult mozgásszervi betegségek jó része tünetmentessé tehető pl. masszázs, gyógytorna segítségével!</a:t>
            </a:r>
          </a:p>
          <a:p>
            <a:endParaRPr lang="hu-HU" sz="1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764704"/>
            <a:ext cx="8568952" cy="4770537"/>
          </a:xfrm>
          <a:prstGeom prst="rect">
            <a:avLst/>
          </a:prstGeom>
        </p:spPr>
        <p:txBody>
          <a:bodyPr wrap="square">
            <a:spAutoFit/>
          </a:bodyPr>
          <a:lstStyle/>
          <a:p>
            <a:r>
              <a:rPr lang="hu-HU" sz="1600" b="1" dirty="0" err="1" smtClean="0"/>
              <a:t>Stresszkezelés</a:t>
            </a:r>
            <a:r>
              <a:rPr lang="hu-HU" sz="1600" dirty="0" smtClean="0"/>
              <a:t/>
            </a:r>
            <a:br>
              <a:rPr lang="hu-HU" sz="1600" dirty="0" smtClean="0"/>
            </a:br>
            <a:endParaRPr lang="hu-HU" sz="1600" dirty="0" smtClean="0"/>
          </a:p>
          <a:p>
            <a:r>
              <a:rPr lang="hu-HU" sz="1600" dirty="0" smtClean="0"/>
              <a:t>Az egyszerű </a:t>
            </a:r>
            <a:r>
              <a:rPr lang="hu-HU" sz="1600" dirty="0" err="1" smtClean="0"/>
              <a:t>stresszkezelő</a:t>
            </a:r>
            <a:r>
              <a:rPr lang="hu-HU" sz="1600" dirty="0" smtClean="0"/>
              <a:t> technikák beépítése a mindennapi rutinunkba segíthet abban, hogy feszültségünket elfogadható, még nem egészségkárosító szinten tartsuk. Ilyenek lehetnek pl. a mozgás, aktív figyelemelterelés, egyszerű „gondolati” technikák, szabadidős tevékenységek (kirándulás, kertészkedés), egyszerű légzéstechnikák, vagy a relaxáció.</a:t>
            </a:r>
          </a:p>
          <a:p>
            <a:endParaRPr lang="hu-HU" sz="1600" dirty="0" smtClean="0"/>
          </a:p>
          <a:p>
            <a:r>
              <a:rPr lang="hu-HU" sz="1600" b="1" dirty="0" smtClean="0"/>
              <a:t>Ártalmas szokások helyettesítése az egészségre jótékony hatásúakkal</a:t>
            </a:r>
          </a:p>
          <a:p>
            <a:r>
              <a:rPr lang="hu-HU" sz="1600" dirty="0" smtClean="0"/>
              <a:t/>
            </a:r>
            <a:br>
              <a:rPr lang="hu-HU" sz="1600" dirty="0" smtClean="0"/>
            </a:br>
            <a:r>
              <a:rPr lang="hu-HU" sz="1600" dirty="0" smtClean="0"/>
              <a:t>A mindennapi mókuskerék pörgésében jellemzően olyan szokásokat alakíthatunk ki, melyek egy-egy pillanatra könnyíteni látszanak a nehézségeken, ám hosszabb távon valójában csak tetézik bajainkat. Ilyen például a dohányzás, vagy a túlzott mértékű alkoholfogyasztás. Tudatosítsuk szokásainkat, figyeljük meg, mikor indulnak be ártalmas automatizmusaink, és helyettesítsük ezeket az egészségre nem ártalmas szokásokkal.</a:t>
            </a:r>
            <a:br>
              <a:rPr lang="hu-HU" sz="1600" dirty="0" smtClean="0"/>
            </a:br>
            <a:r>
              <a:rPr lang="hu-HU" sz="1600" dirty="0" smtClean="0"/>
              <a:t>Mindez nem megy egyik napról a másikra, a sok éves szokások megváltoztatásához idő kell, épp ezért ne adjuk fel, ha elsőre nem sikerül!</a:t>
            </a:r>
          </a:p>
          <a:p>
            <a:endParaRPr lang="hu-HU"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800" dirty="0" smtClean="0"/>
              <a:t>2013. március </a:t>
            </a:r>
            <a:br>
              <a:rPr lang="hu-HU" sz="2800" dirty="0" smtClean="0"/>
            </a:br>
            <a:r>
              <a:rPr lang="hu-HU" sz="2800" dirty="0" smtClean="0"/>
              <a:t/>
            </a:r>
            <a:br>
              <a:rPr lang="hu-HU" sz="2800" dirty="0" smtClean="0"/>
            </a:br>
            <a:r>
              <a:rPr lang="hu-HU" sz="2800" dirty="0" smtClean="0"/>
              <a:t>Dohányzás leszokás, életmód</a:t>
            </a:r>
            <a:r>
              <a:rPr lang="hu-HU" sz="2800" dirty="0"/>
              <a:t> </a:t>
            </a:r>
            <a:r>
              <a:rPr lang="hu-HU" sz="2800" dirty="0" smtClean="0"/>
              <a:t>tanácsadás</a:t>
            </a:r>
            <a:endParaRPr lang="hu-HU" sz="3200" spc="200" dirty="0"/>
          </a:p>
        </p:txBody>
      </p:sp>
      <p:sp>
        <p:nvSpPr>
          <p:cNvPr id="3" name="Alcím 2"/>
          <p:cNvSpPr>
            <a:spLocks noGrp="1"/>
          </p:cNvSpPr>
          <p:nvPr>
            <p:ph type="subTitle" idx="1"/>
          </p:nvPr>
        </p:nvSpPr>
        <p:spPr>
          <a:xfrm>
            <a:off x="2123728" y="4941168"/>
            <a:ext cx="5216624" cy="622920"/>
          </a:xfrm>
        </p:spPr>
        <p:txBody>
          <a:bodyPr/>
          <a:lstStyle/>
          <a:p>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908720"/>
            <a:ext cx="8568952" cy="1815882"/>
          </a:xfrm>
          <a:prstGeom prst="rect">
            <a:avLst/>
          </a:prstGeom>
        </p:spPr>
        <p:txBody>
          <a:bodyPr wrap="square">
            <a:spAutoFit/>
          </a:bodyPr>
          <a:lstStyle/>
          <a:p>
            <a:r>
              <a:rPr lang="hu-HU" sz="1600" dirty="0" smtClean="0"/>
              <a:t>A tavaszt az </a:t>
            </a:r>
            <a:r>
              <a:rPr lang="hu-HU" sz="1600" dirty="0" err="1" smtClean="0"/>
              <a:t>Agromulti</a:t>
            </a:r>
            <a:r>
              <a:rPr lang="hu-HU" sz="1600" dirty="0" smtClean="0"/>
              <a:t> Kft. dolgozói nem csupán a virágzó rétekkel, friss illatokkal, hanem a dohányzás leszokás komolyabbnál komolyabb kérdésköre. A viccet félre téve, itt természetesen nagyon komoly dolgokról van szó, hiszen napjaink népbetegségeinek egyik elsődleges generátoraként számon tartott káros szenvedélyről van szó. A viccelődés szinte nem is volna megengedhető, már csak azért sem, amilyen szövődményekkel járhat a dohányzás, és egyetlen kincsünket, az életünket veszélyezteti. Jelen esetben tehát a vicc kizárva!</a:t>
            </a:r>
          </a:p>
        </p:txBody>
      </p:sp>
      <p:pic>
        <p:nvPicPr>
          <p:cNvPr id="10" name="Kép 9" descr="WP_000067.jpg"/>
          <p:cNvPicPr>
            <a:picLocks noChangeAspect="1"/>
          </p:cNvPicPr>
          <p:nvPr/>
        </p:nvPicPr>
        <p:blipFill>
          <a:blip r:embed="rId4" cstate="print"/>
          <a:stretch>
            <a:fillRect/>
          </a:stretch>
        </p:blipFill>
        <p:spPr>
          <a:xfrm>
            <a:off x="395536" y="3014954"/>
            <a:ext cx="3672408" cy="2754306"/>
          </a:xfrm>
          <a:prstGeom prst="rect">
            <a:avLst/>
          </a:prstGeom>
          <a:ln>
            <a:noFill/>
          </a:ln>
          <a:effectLst>
            <a:outerShdw blurRad="292100" dist="139700" dir="2700000" algn="tl" rotWithShape="0">
              <a:srgbClr val="333333">
                <a:alpha val="65000"/>
              </a:srgbClr>
            </a:outerShdw>
          </a:effectLst>
        </p:spPr>
      </p:pic>
      <p:pic>
        <p:nvPicPr>
          <p:cNvPr id="14" name="Kép 13" descr="WP_000074.jpg"/>
          <p:cNvPicPr>
            <a:picLocks noChangeAspect="1"/>
          </p:cNvPicPr>
          <p:nvPr/>
        </p:nvPicPr>
        <p:blipFill>
          <a:blip r:embed="rId5" cstate="print"/>
          <a:stretch>
            <a:fillRect/>
          </a:stretch>
        </p:blipFill>
        <p:spPr>
          <a:xfrm>
            <a:off x="4932040" y="3068960"/>
            <a:ext cx="3635896" cy="27269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2060848"/>
            <a:ext cx="8568952" cy="3785652"/>
          </a:xfrm>
          <a:prstGeom prst="rect">
            <a:avLst/>
          </a:prstGeom>
        </p:spPr>
        <p:txBody>
          <a:bodyPr wrap="square">
            <a:spAutoFit/>
          </a:bodyPr>
          <a:lstStyle/>
          <a:p>
            <a:r>
              <a:rPr lang="hu-HU" sz="1600" dirty="0" smtClean="0"/>
              <a:t>Az </a:t>
            </a:r>
            <a:r>
              <a:rPr lang="hu-HU" sz="1600" dirty="0" err="1" smtClean="0"/>
              <a:t>Agromulti</a:t>
            </a:r>
            <a:r>
              <a:rPr lang="hu-HU" sz="1600" dirty="0" smtClean="0"/>
              <a:t> Kft. dolgozóinak 90%-a aktív, kifejezetten erős dohányos. A legrövidebb adandó szünetet is kihasználják, hogy hódolhassanak elsőszámú élvezetüknek. A szakértői team tehát meglehetősen nagy hangsúlyt fektetett a dohányzás megelőzésre, a leszokás támogatásra. A dohányzás olyan mélyen ivódott bele annak a bizonyos 90%-nak az életébe, hogy azt egy nem dohányzó ember nem is tudja elképzelni. A fizikai munkát végző embereknél ez a mélység valóban az átlagosnál jelentősebb. Döbbenetes volt látni, hogyan képesek azonnal cigarettát ragadni, amint végéhez ér egy program pont. A dohányzás leszokás támogatás a legtöbb esetben némi humoros passzivitással, olykor elutasítással találja magát szemben. Ez az </a:t>
            </a:r>
            <a:r>
              <a:rPr lang="hu-HU" sz="1600" dirty="0" err="1" smtClean="0"/>
              <a:t>Agromulti</a:t>
            </a:r>
            <a:r>
              <a:rPr lang="hu-HU" sz="1600" dirty="0" smtClean="0"/>
              <a:t> alkalmazottjai esetében sem volt ez másképp, itt is elhangzottak a szakértők által már jól ismert bekiabálások, magánvélemények. Ezeket a szakértők, előadók nagyon jól tudták kezelni, és az interaktív ismeretátadást, segítségnyújtást a megfelelő mederbe terelni, ahol valóban megtörténhet az, amikor valamelyik alany, páciens valóban elgondolkodik a leszokáson, és ezzel elindul egy rendkívül rögös úton.</a:t>
            </a:r>
          </a:p>
        </p:txBody>
      </p:sp>
      <p:sp>
        <p:nvSpPr>
          <p:cNvPr id="16" name="Lekerekített téglalap 15"/>
          <p:cNvSpPr/>
          <p:nvPr/>
        </p:nvSpPr>
        <p:spPr>
          <a:xfrm>
            <a:off x="683568" y="548680"/>
            <a:ext cx="777686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smtClean="0"/>
              <a:t>A dohányzás befolyásolja, hogy milyen hosszú lesz az élete. A kutatók becslése szerint </a:t>
            </a:r>
            <a:r>
              <a:rPr lang="hu-HU" sz="1400" b="1" dirty="0" smtClean="0"/>
              <a:t>a dohányosok </a:t>
            </a:r>
            <a:r>
              <a:rPr lang="hu-HU" sz="1400" dirty="0" smtClean="0"/>
              <a:t>várható élettartama </a:t>
            </a:r>
            <a:r>
              <a:rPr lang="hu-HU" sz="1400" b="1" dirty="0" smtClean="0"/>
              <a:t>7-8 évvel rövidebb</a:t>
            </a:r>
            <a:r>
              <a:rPr lang="hu-HU" sz="1400" dirty="0" smtClean="0"/>
              <a:t>, mint a nemdohányzóké. Tudta például azt, hogy átlagosan </a:t>
            </a:r>
            <a:r>
              <a:rPr lang="hu-HU" sz="1400" b="1" dirty="0" smtClean="0"/>
              <a:t>minden egyes szál cigaretta kb. 11 másodperccel rövidíti meg az életét</a:t>
            </a:r>
            <a:r>
              <a:rPr lang="hu-HU" sz="1400" dirty="0" smtClean="0"/>
              <a:t>?</a:t>
            </a:r>
            <a:br>
              <a:rPr lang="hu-HU" sz="1400" dirty="0" smtClean="0"/>
            </a:br>
            <a:r>
              <a:rPr lang="hu-HU" sz="1400" dirty="0" smtClean="0"/>
              <a:t>A dohányzásról való leszokás akár sok évvel is meghosszabbíthatja </a:t>
            </a:r>
            <a:r>
              <a:rPr lang="hu-HU" b="1" dirty="0" smtClean="0"/>
              <a:t>az életét</a:t>
            </a:r>
            <a:r>
              <a:rPr lang="hu-HU" dirty="0" smtClean="0"/>
              <a:t>.</a:t>
            </a:r>
            <a:endParaRPr lang="hu-H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12" name="Téglalap 11"/>
          <p:cNvSpPr/>
          <p:nvPr/>
        </p:nvSpPr>
        <p:spPr>
          <a:xfrm>
            <a:off x="323528" y="692696"/>
            <a:ext cx="8568952" cy="4955203"/>
          </a:xfrm>
          <a:prstGeom prst="rect">
            <a:avLst/>
          </a:prstGeom>
        </p:spPr>
        <p:txBody>
          <a:bodyPr wrap="square">
            <a:spAutoFit/>
          </a:bodyPr>
          <a:lstStyle/>
          <a:p>
            <a:r>
              <a:rPr lang="hu-HU" sz="1600" dirty="0" smtClean="0"/>
              <a:t>Az első órák után azért itt is jelentős változást mutatott a résztvevők hozzáállása. Egyre több, a kezdetinél jóval építőbb jellegű hozzászólás hangzott el a dolgozók oldaláról. Érzékelhető volt, ahogy szép lassan megjelenik a kooperativitás, és kialakul a leszokáshoz elengedhetetlen pozitív hozzáállás, belátás. Ezek nélkül nagyon nehéz lenne bárkit is "jobb belátásra" bírni, azonban a felkért szakértők rutinjuknál fogva viszonylag könnyen boldogultak a kedvező alapállás kialakításával. Természetesen nem várható, hogy egyetlen napi/fél napi dohányzás megelőzés, - leszokás támogatás csodákat tegyen a legerősebb dohányosok körében, azonban e rendezvény kellő színvonalú alaphangot adott meg. A nap másik felében, elsősorban a délutáni órákban az általános értelemben használt és vett életmód kapott szerepet.</a:t>
            </a:r>
          </a:p>
          <a:p>
            <a:endParaRPr lang="hu-HU" sz="1600" dirty="0" smtClean="0"/>
          </a:p>
          <a:p>
            <a:r>
              <a:rPr lang="hu-HU" sz="1600" dirty="0" smtClean="0"/>
              <a:t>Annak ellenére, hogy a tárgy általánosnak mondható, a szakértők rendkívül pontosan ragadták meg az életnek azon szegmenseit, melyek megfelelő érdeklődésre tarthattak számot a hallgatóság körében. Sokszor szerencsésebb az erősen általános irányába eltolódni, és ez most pontosan így volt rendjén, a dolgozókat tökéletesen lekötötték az előadások, melyek ez esetben sem nélkülözték a megfelelő mértékű interaktivitást.</a:t>
            </a:r>
            <a:br>
              <a:rPr lang="hu-HU" sz="1600" dirty="0" smtClean="0"/>
            </a:br>
            <a:endParaRPr lang="hu-HU" sz="16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800" dirty="0" smtClean="0"/>
              <a:t>2013. április</a:t>
            </a:r>
            <a:br>
              <a:rPr lang="hu-HU" sz="2800" dirty="0" smtClean="0"/>
            </a:br>
            <a:r>
              <a:rPr lang="hu-HU" sz="2800" dirty="0" smtClean="0"/>
              <a:t/>
            </a:r>
            <a:br>
              <a:rPr lang="hu-HU" sz="2800" dirty="0" smtClean="0"/>
            </a:br>
            <a:r>
              <a:rPr lang="hu-HU" sz="2800" dirty="0" smtClean="0"/>
              <a:t>Dohányzás leszokás, életmód</a:t>
            </a:r>
            <a:r>
              <a:rPr lang="hu-HU" sz="2800" dirty="0"/>
              <a:t> </a:t>
            </a:r>
            <a:r>
              <a:rPr lang="hu-HU" sz="2800" dirty="0" smtClean="0"/>
              <a:t>tanácsadás</a:t>
            </a:r>
            <a:endParaRPr lang="hu-HU" sz="3200" spc="200" dirty="0"/>
          </a:p>
        </p:txBody>
      </p:sp>
      <p:sp>
        <p:nvSpPr>
          <p:cNvPr id="3" name="Alcím 2"/>
          <p:cNvSpPr>
            <a:spLocks noGrp="1"/>
          </p:cNvSpPr>
          <p:nvPr>
            <p:ph type="subTitle" idx="1"/>
          </p:nvPr>
        </p:nvSpPr>
        <p:spPr>
          <a:xfrm>
            <a:off x="2123728" y="4941168"/>
            <a:ext cx="5216624" cy="622920"/>
          </a:xfrm>
        </p:spPr>
        <p:txBody>
          <a:bodyPr/>
          <a:lstStyle/>
          <a:p>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539552" y="764704"/>
            <a:ext cx="8208912" cy="2331691"/>
          </a:xfrm>
        </p:spPr>
        <p:txBody>
          <a:bodyPr>
            <a:normAutofit/>
          </a:bodyPr>
          <a:lstStyle/>
          <a:p>
            <a:r>
              <a:rPr lang="hu-HU" sz="2000" spc="200" dirty="0" smtClean="0"/>
              <a:t>A következőkben látható tudás-anyag az </a:t>
            </a:r>
            <a:r>
              <a:rPr lang="hu-HU" sz="2000" spc="200" dirty="0" err="1" smtClean="0"/>
              <a:t>Agro-Multifood</a:t>
            </a:r>
            <a:r>
              <a:rPr lang="hu-HU" sz="2000" spc="200" dirty="0" smtClean="0"/>
              <a:t> Kft dolgozói részére szervezett egészségmegőrző programsorozat képes összefoglalója, amely arra hivatott, hogy a 8 hónapnyi munkát és tanulást bemutassa, illetve a tanultakat ismertesse.</a:t>
            </a:r>
            <a:endParaRPr lang="hu-HU" sz="2000" spc="200" dirty="0"/>
          </a:p>
        </p:txBody>
      </p:sp>
      <p:sp>
        <p:nvSpPr>
          <p:cNvPr id="3" name="Alcím 2"/>
          <p:cNvSpPr>
            <a:spLocks noGrp="1"/>
          </p:cNvSpPr>
          <p:nvPr>
            <p:ph type="subTitle" idx="1"/>
          </p:nvPr>
        </p:nvSpPr>
        <p:spPr>
          <a:xfrm>
            <a:off x="2123728" y="5445224"/>
            <a:ext cx="5216624" cy="622920"/>
          </a:xfrm>
        </p:spPr>
        <p:txBody>
          <a:bodyPr/>
          <a:lstStyle/>
          <a:p>
            <a:r>
              <a:rPr lang="hu-HU" dirty="0" smtClean="0">
                <a:solidFill>
                  <a:schemeClr val="tx1"/>
                </a:solidFill>
              </a:rPr>
              <a:t>Jó szórakozást kívánunk! </a:t>
            </a:r>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pic>
        <p:nvPicPr>
          <p:cNvPr id="7" name="Kép 6" descr="WP_000116.jpg"/>
          <p:cNvPicPr>
            <a:picLocks noChangeAspect="1"/>
          </p:cNvPicPr>
          <p:nvPr/>
        </p:nvPicPr>
        <p:blipFill>
          <a:blip r:embed="rId4" cstate="print"/>
          <a:stretch>
            <a:fillRect/>
          </a:stretch>
        </p:blipFill>
        <p:spPr>
          <a:xfrm>
            <a:off x="3131840" y="3140968"/>
            <a:ext cx="2843808" cy="213285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4077072"/>
            <a:ext cx="8568952" cy="1569660"/>
          </a:xfrm>
          <a:prstGeom prst="rect">
            <a:avLst/>
          </a:prstGeom>
        </p:spPr>
        <p:txBody>
          <a:bodyPr wrap="square">
            <a:spAutoFit/>
          </a:bodyPr>
          <a:lstStyle/>
          <a:p>
            <a:r>
              <a:rPr lang="hu-HU" sz="1600" dirty="0" smtClean="0"/>
              <a:t>A program áprilisi állomása is elsősorban a dohányzás, az arról való leszokás felkészítése jegyében zajlott. A részletes bevezető alkalom (március) után itt már rengeteg konkrét, kézzel fogható momentummal találkozhattak az </a:t>
            </a:r>
            <a:r>
              <a:rPr lang="hu-HU" sz="1600" dirty="0" err="1" smtClean="0"/>
              <a:t>Agromulti</a:t>
            </a:r>
            <a:r>
              <a:rPr lang="hu-HU" sz="1600" dirty="0" smtClean="0"/>
              <a:t> Kft. dolgozói. Az első alkalom óta eltelt idő tökéletesen elegendő volt ahhoz, hogy a résztvevők átgondolják a szándékaik komolyságát a leszokást illetően. Akadt olyan is, aki már a márciusi alkalom óta megpróbálta letenni a cigarettát...</a:t>
            </a:r>
          </a:p>
        </p:txBody>
      </p:sp>
      <p:pic>
        <p:nvPicPr>
          <p:cNvPr id="15" name="Kép 14" descr="WP_000095.jpg"/>
          <p:cNvPicPr>
            <a:picLocks noChangeAspect="1"/>
          </p:cNvPicPr>
          <p:nvPr/>
        </p:nvPicPr>
        <p:blipFill>
          <a:blip r:embed="rId4" cstate="print"/>
          <a:stretch>
            <a:fillRect/>
          </a:stretch>
        </p:blipFill>
        <p:spPr>
          <a:xfrm>
            <a:off x="395536" y="764704"/>
            <a:ext cx="3851920" cy="2888940"/>
          </a:xfrm>
          <a:prstGeom prst="rect">
            <a:avLst/>
          </a:prstGeom>
          <a:ln>
            <a:noFill/>
          </a:ln>
          <a:effectLst>
            <a:outerShdw blurRad="292100" dist="139700" dir="2700000" algn="tl" rotWithShape="0">
              <a:srgbClr val="333333">
                <a:alpha val="65000"/>
              </a:srgbClr>
            </a:outerShdw>
          </a:effectLst>
        </p:spPr>
      </p:pic>
      <p:pic>
        <p:nvPicPr>
          <p:cNvPr id="1028" name="Picture 4" descr="C:\Users\bom\AppData\Local\Microsoft\Windows\Temporary Internet Files\Content.IE5\2JHRAX65\MC900053956[1].wmf"/>
          <p:cNvPicPr>
            <a:picLocks noChangeAspect="1" noChangeArrowheads="1"/>
          </p:cNvPicPr>
          <p:nvPr/>
        </p:nvPicPr>
        <p:blipFill>
          <a:blip r:embed="rId5" cstate="print"/>
          <a:srcRect/>
          <a:stretch>
            <a:fillRect/>
          </a:stretch>
        </p:blipFill>
        <p:spPr bwMode="auto">
          <a:xfrm>
            <a:off x="5220072" y="692696"/>
            <a:ext cx="2600036" cy="2520280"/>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620688"/>
            <a:ext cx="8568952" cy="5262979"/>
          </a:xfrm>
          <a:prstGeom prst="rect">
            <a:avLst/>
          </a:prstGeom>
        </p:spPr>
        <p:txBody>
          <a:bodyPr wrap="square">
            <a:spAutoFit/>
          </a:bodyPr>
          <a:lstStyle/>
          <a:p>
            <a:r>
              <a:rPr lang="hu-HU" sz="1600" dirty="0" smtClean="0"/>
              <a:t>A program természetesen a korábbiakban megismertek felfrissítésével kezdődött. Már-már a dolgozók életének meghatározó fogalmává vált a függetlenség napja kifejezés. Ez az első fogalom, amellyel a legtöbb leszokni vágyó találkozik, meghatároz önmagában ,csak elképzelhető, hogy nem ad nevet ennek a napnak, vagy éppen máshogy nevezi. A leszokás a legtöbb esetben nem egyik pillanatról a másikra történik, komoly felkészülést igényel. A leszokni vágyó motivációjának tökéletes ismerete mindenképpen szükséges hozzá. Ha esetleg ez a motivációs "csomag" gyengének, kevésnek bizonyul, akkor feltétlenül erősíteni kell rajta, újabb motivációs momentumokat kell meghatározni, illetve a meglévőket tovább fejleszteni. Mindenképpen tisztában kell lenni azokkal a tényezőkkel, melyek eltántoríthatják a leszokni vágyót. Ezek gyengítése, még jobb, kiiktatása elkerülhetetlen a sikeres leszokás érdekében.</a:t>
            </a:r>
          </a:p>
          <a:p>
            <a:endParaRPr lang="hu-HU" sz="1600" dirty="0" smtClean="0"/>
          </a:p>
          <a:p>
            <a:r>
              <a:rPr lang="hu-HU" sz="1600" dirty="0" smtClean="0"/>
              <a:t>A résztvevők megismerkedhettek olyan alapvető praktikumokkal, melyek lehet, hogy eszükbe sem jutottak volna, ha nem kapnak professzionális segítséget, felkészítést. Ilyen alapvető eszköz lehet, mellyel a leszokni vágyó segíthet magán, ha például eltávolítja a közvetlen környezetéből azokat a tárgyakat, ingereket, melyek a dohányzásra való hajlamot elősegíthetik, a késztetést erősíthetik. A vágy kiváltásának, fenntartásának szolgálatában álló ingerek ismerete mindenképpen szükséges tehát, hogy azok elkerülésére az alany megfelelő elkerülő stratégiát tudjon kidolgozni.</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620688"/>
            <a:ext cx="8568952" cy="2800767"/>
          </a:xfrm>
          <a:prstGeom prst="rect">
            <a:avLst/>
          </a:prstGeom>
        </p:spPr>
        <p:txBody>
          <a:bodyPr wrap="square">
            <a:spAutoFit/>
          </a:bodyPr>
          <a:lstStyle/>
          <a:p>
            <a:r>
              <a:rPr lang="hu-HU" sz="1600" dirty="0" smtClean="0"/>
              <a:t>Az előadások, foglalkozások nagyszerű hangulatban zajlottak. A kezdeti szkepszis, mely a legtöbb résztvevő esetében észlelhető volt az első alkalommal, szinte elillant a nap végére, és valamennyien érdeklődve figyelték, hogyan alakulnak a beszélgetések. Mivel minden csoportban akad olyan, aki már az elején jobban érdeklődik, fogékonyabb a többinél, idővel ezek megfelelő húzóerőt tudnak biztosítani a kezdetben kételkedők számára, és a csoport nagyobb hányada lesz érdekelt a témában. Így volt ez az </a:t>
            </a:r>
            <a:r>
              <a:rPr lang="hu-HU" sz="1600" dirty="0" err="1" smtClean="0"/>
              <a:t>Agromulti</a:t>
            </a:r>
            <a:r>
              <a:rPr lang="hu-HU" sz="1600" dirty="0" smtClean="0"/>
              <a:t> dolgozók esetében is. Egyre többen vállaltak aktív részvételt a foglalkozásokban, egyre többen szólaltak, nyíltak meg, olyanok is, akik talán a leghangosabban nevettek az első alkalom első óráiban. A nap második fele az életmódról szólt. Természetesen ezúttal is az életmód az egészségre kedvező hatású életkörülmények kialakításáról szólt.</a:t>
            </a:r>
          </a:p>
        </p:txBody>
      </p:sp>
      <p:sp>
        <p:nvSpPr>
          <p:cNvPr id="14" name="Lekerekített téglalap 13"/>
          <p:cNvSpPr/>
          <p:nvPr/>
        </p:nvSpPr>
        <p:spPr>
          <a:xfrm>
            <a:off x="539552" y="3789040"/>
            <a:ext cx="8136904" cy="19442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600" dirty="0" smtClean="0"/>
              <a:t>•A dohányzás bizonyítottan fő oki tényezőként játszik szerepet </a:t>
            </a:r>
            <a:r>
              <a:rPr lang="hu-HU" sz="1600" b="1" dirty="0" smtClean="0"/>
              <a:t>a tüdőrákban</a:t>
            </a:r>
            <a:r>
              <a:rPr lang="hu-HU" sz="1600" dirty="0" smtClean="0"/>
              <a:t>, a </a:t>
            </a:r>
            <a:r>
              <a:rPr lang="hu-HU" sz="1600" dirty="0" err="1" smtClean="0"/>
              <a:t>COPD-ben</a:t>
            </a:r>
            <a:r>
              <a:rPr lang="hu-HU" sz="1600" dirty="0" smtClean="0"/>
              <a:t> (krónikus </a:t>
            </a:r>
            <a:r>
              <a:rPr lang="hu-HU" sz="1600" dirty="0" err="1" smtClean="0"/>
              <a:t>obstruktív</a:t>
            </a:r>
            <a:r>
              <a:rPr lang="hu-HU" sz="1600" dirty="0" smtClean="0"/>
              <a:t> légúti betegség), a perifériás </a:t>
            </a:r>
            <a:r>
              <a:rPr lang="hu-HU" sz="1600" b="1" dirty="0" smtClean="0"/>
              <a:t>érbetegségekben</a:t>
            </a:r>
            <a:r>
              <a:rPr lang="hu-HU" sz="1600" dirty="0" smtClean="0"/>
              <a:t>, számos </a:t>
            </a:r>
            <a:r>
              <a:rPr lang="hu-HU" sz="1600" b="1" dirty="0" smtClean="0"/>
              <a:t>daganatban </a:t>
            </a:r>
            <a:r>
              <a:rPr lang="hu-HU" sz="1600" dirty="0" smtClean="0"/>
              <a:t>(szájüregi, gége, nyelőcső).</a:t>
            </a:r>
            <a:br>
              <a:rPr lang="hu-HU" sz="1600" dirty="0" smtClean="0"/>
            </a:br>
            <a:r>
              <a:rPr lang="hu-HU" sz="1600" dirty="0" smtClean="0"/>
              <a:t>• Más tényezők mellett a dohányzás is bizonyítottan oki szerepet játszik többek között </a:t>
            </a:r>
            <a:r>
              <a:rPr lang="hu-HU" sz="1600" b="1" dirty="0" smtClean="0"/>
              <a:t>az agyvérzésben, a szívinfarktusban és számos szerv daganatában</a:t>
            </a:r>
            <a:r>
              <a:rPr lang="hu-HU" sz="1600" dirty="0" smtClean="0"/>
              <a:t> (húgyhólyag, vese, hasnyálmirigy).</a:t>
            </a:r>
            <a:endParaRPr lang="hu-HU" sz="16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1340768"/>
            <a:ext cx="8568952" cy="4031873"/>
          </a:xfrm>
          <a:prstGeom prst="rect">
            <a:avLst/>
          </a:prstGeom>
        </p:spPr>
        <p:txBody>
          <a:bodyPr wrap="square">
            <a:spAutoFit/>
          </a:bodyPr>
          <a:lstStyle/>
          <a:p>
            <a:r>
              <a:rPr lang="hu-HU" sz="1600" dirty="0" smtClean="0"/>
              <a:t>Ezen a napon főszerepet kapott az ártalmas szokások helyettesítése olyanokkal, melyek az egészségre jótékony hatással lehetnek, illetve a </a:t>
            </a:r>
            <a:r>
              <a:rPr lang="hu-HU" sz="1600" dirty="0" err="1" smtClean="0"/>
              <a:t>stresszkezelés</a:t>
            </a:r>
            <a:r>
              <a:rPr lang="hu-HU" sz="1600" dirty="0" smtClean="0"/>
              <a:t>. E két komoly téma köré fűződtek fel az előadások. A dohányzás, az arról való leszokás mint programpont természetesen az életmód témakörön belül is értelmezhető, azonban a programban ez egy külön, markáns szerepet kapott mint kiemelt megoldandó probléma a dolgozók életében. Nem csupán a munkahelyen érheti stressz az embert, így nagyon hasznos megoldásokkal ismerkedhettek meg a dolgozók. A mindennapi életet át meg átszövi olyan események hálója, melyek eredője sajnálatos módon a stressz lehet. Az egyszerű </a:t>
            </a:r>
            <a:r>
              <a:rPr lang="hu-HU" sz="1600" dirty="0" err="1" smtClean="0"/>
              <a:t>stresszkezelő</a:t>
            </a:r>
            <a:r>
              <a:rPr lang="hu-HU" sz="1600" dirty="0" smtClean="0"/>
              <a:t> technikák beépítése a mindennapi rutinunkba segíthet abban, hogy feszültségünket elfogadható, még nem egészségkárosító szinten tartsák. Az egészséges életmód, az egészséghozammal járó tevékenységek beépítése a mindennapokba szintén rengeteg tanulsággal szolgálhat a dolgozóknak. Számos egyszerű, nagyon könnyen megvalósítható életvezetési technikát sajátítottak el a délután folyamán, melyek mindegyike az egészség megőrzésében játszik fontos szerepet. Ez a nap is jó hangulatban, a megfelelő szakmai színvonalon zajlott.</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800" dirty="0" smtClean="0"/>
              <a:t>2013. </a:t>
            </a:r>
            <a:r>
              <a:rPr lang="hu-HU" sz="2800" dirty="0" smtClean="0"/>
              <a:t>május</a:t>
            </a:r>
            <a:r>
              <a:rPr lang="hu-HU" sz="2800" dirty="0" smtClean="0"/>
              <a:t/>
            </a:r>
            <a:br>
              <a:rPr lang="hu-HU" sz="2800" dirty="0" smtClean="0"/>
            </a:br>
            <a:r>
              <a:rPr lang="hu-HU" sz="2800" dirty="0" smtClean="0"/>
              <a:t/>
            </a:r>
            <a:br>
              <a:rPr lang="hu-HU" sz="2800" dirty="0" smtClean="0"/>
            </a:br>
            <a:r>
              <a:rPr lang="hu-HU" sz="3200" dirty="0" smtClean="0"/>
              <a:t>3 napos Egészséghét </a:t>
            </a:r>
            <a:endParaRPr lang="hu-HU" sz="3200" spc="200" dirty="0"/>
          </a:p>
        </p:txBody>
      </p:sp>
      <p:sp>
        <p:nvSpPr>
          <p:cNvPr id="3" name="Alcím 2"/>
          <p:cNvSpPr>
            <a:spLocks noGrp="1"/>
          </p:cNvSpPr>
          <p:nvPr>
            <p:ph type="subTitle" idx="1"/>
          </p:nvPr>
        </p:nvSpPr>
        <p:spPr>
          <a:xfrm>
            <a:off x="2123728" y="4941168"/>
            <a:ext cx="5216624" cy="622920"/>
          </a:xfrm>
        </p:spPr>
        <p:txBody>
          <a:bodyPr/>
          <a:lstStyle/>
          <a:p>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1196752"/>
            <a:ext cx="8568952" cy="1815882"/>
          </a:xfrm>
          <a:prstGeom prst="rect">
            <a:avLst/>
          </a:prstGeom>
        </p:spPr>
        <p:txBody>
          <a:bodyPr wrap="square">
            <a:spAutoFit/>
          </a:bodyPr>
          <a:lstStyle/>
          <a:p>
            <a:r>
              <a:rPr lang="hu-HU" sz="1600" dirty="0" smtClean="0"/>
              <a:t>Komoly várakozás előzte meg az egészséghetet. Ez nem is lehet meglepő, hiszen a teljes rendezvénysorozat legmarkánsabb eleméről van szó. Elsősorban azért, mert három napig tart, illetve ennek következtében az átadni kívánt üzenet is kevésbé vész el, hiszen három egymást követő napot töltenek együtt a résztvevők. Úgy lehet talán ezt a legjobban érzékeltetni, mint egy több napos kirándulást egy középiskolai osztály életében: az egynapos is nagyon jó, de azért mindenki az "</a:t>
            </a:r>
            <a:r>
              <a:rPr lang="hu-HU" sz="1600" dirty="0" err="1" smtClean="0"/>
              <a:t>ottalvós</a:t>
            </a:r>
            <a:r>
              <a:rPr lang="hu-HU" sz="1600" dirty="0" smtClean="0"/>
              <a:t>" osztálykirándulást várja leginkább.</a:t>
            </a:r>
            <a:endParaRPr lang="hu-HU" sz="1600" dirty="0" smtClean="0"/>
          </a:p>
        </p:txBody>
      </p:sp>
      <p:pic>
        <p:nvPicPr>
          <p:cNvPr id="10" name="Kép 9" descr="fotó (3).JPG"/>
          <p:cNvPicPr>
            <a:picLocks noChangeAspect="1"/>
          </p:cNvPicPr>
          <p:nvPr/>
        </p:nvPicPr>
        <p:blipFill>
          <a:blip r:embed="rId4" cstate="print"/>
          <a:stretch>
            <a:fillRect/>
          </a:stretch>
        </p:blipFill>
        <p:spPr>
          <a:xfrm>
            <a:off x="3923928" y="2852937"/>
            <a:ext cx="4176464" cy="311945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851920" y="476672"/>
            <a:ext cx="4968552" cy="5971446"/>
          </a:xfrm>
          <a:prstGeom prst="rect">
            <a:avLst/>
          </a:prstGeom>
        </p:spPr>
        <p:txBody>
          <a:bodyPr wrap="square">
            <a:spAutoFit/>
          </a:bodyPr>
          <a:lstStyle/>
          <a:p>
            <a:r>
              <a:rPr lang="hu-HU" sz="1600" dirty="0" smtClean="0"/>
              <a:t>Az első napot a rendezők a </a:t>
            </a:r>
            <a:r>
              <a:rPr lang="hu-HU" sz="1600" dirty="0" err="1" smtClean="0"/>
              <a:t>dietetika</a:t>
            </a:r>
            <a:r>
              <a:rPr lang="hu-HU" sz="1600" dirty="0" smtClean="0"/>
              <a:t> kérdéskörének szánták. Igazán nem nevezhető túlzásnak ez a megoldás, hiszen létünk fenntartásához az </a:t>
            </a:r>
            <a:r>
              <a:rPr lang="hu-HU" sz="1600" dirty="0" err="1" smtClean="0"/>
              <a:t>energiabevitel</a:t>
            </a:r>
            <a:r>
              <a:rPr lang="hu-HU" sz="1600" dirty="0" smtClean="0"/>
              <a:t> elengedhetetlenül szükséges. A megfelelő energiamennyiség bevitele nélkül egyikünk sem tarthatja fent az életét huzamosabb ideig. Az energiát ma már rengeteg különböző módon biztosíthatjuk szervezetünknek. Sajnálatos, hogy a számos variáció között rengeteg olyan megoldás szerepel, amely az energia biztosítása mellett bizony káros mellékhatásokat is indukálhat. Ennek fontosságáról, vagyis a táplálkozás, az energia biztosításának optimális feltételeiről szólt egy egész nap, Dr. Antal Emese szakértő vezérlésével. Mivel az </a:t>
            </a:r>
            <a:r>
              <a:rPr lang="hu-HU" sz="1600" dirty="0" err="1" smtClean="0"/>
              <a:t>Agromulti</a:t>
            </a:r>
            <a:r>
              <a:rPr lang="hu-HU" sz="1600" dirty="0" smtClean="0"/>
              <a:t> Kft. alkalmazottjai fizikai munkát végeznek, esetükben a túlzott </a:t>
            </a:r>
            <a:r>
              <a:rPr lang="hu-HU" sz="1600" dirty="0" err="1" smtClean="0"/>
              <a:t>energiabevitel</a:t>
            </a:r>
            <a:r>
              <a:rPr lang="hu-HU" sz="1600" dirty="0" smtClean="0"/>
              <a:t> ritkán fordul elő. Vagyis elvétve beszélhetünk az energiafelhasználás és </a:t>
            </a:r>
            <a:r>
              <a:rPr lang="hu-HU" sz="1600" dirty="0" err="1" smtClean="0"/>
              <a:t>-bevitel</a:t>
            </a:r>
            <a:r>
              <a:rPr lang="hu-HU" sz="1600" dirty="0" smtClean="0"/>
              <a:t> egyensúlyának felborulásáról, tehát kevés a túlsúlyos munkaerő. Azonban kiderült, hogy sok esetben bizony nem a "helyes úton" járnak a dolgozók.</a:t>
            </a:r>
            <a:endParaRPr lang="hu-HU" sz="1600" dirty="0" smtClean="0"/>
          </a:p>
        </p:txBody>
      </p:sp>
      <p:pic>
        <p:nvPicPr>
          <p:cNvPr id="14" name="Kép 13" descr="fotó (14).JPG"/>
          <p:cNvPicPr>
            <a:picLocks noChangeAspect="1"/>
          </p:cNvPicPr>
          <p:nvPr/>
        </p:nvPicPr>
        <p:blipFill>
          <a:blip r:embed="rId4" cstate="print"/>
          <a:stretch>
            <a:fillRect/>
          </a:stretch>
        </p:blipFill>
        <p:spPr>
          <a:xfrm>
            <a:off x="323528" y="836712"/>
            <a:ext cx="3312368" cy="2474053"/>
          </a:xfrm>
          <a:prstGeom prst="rect">
            <a:avLst/>
          </a:prstGeom>
          <a:ln>
            <a:noFill/>
          </a:ln>
          <a:effectLst>
            <a:outerShdw blurRad="292100" dist="139700" dir="2700000" algn="tl" rotWithShape="0">
              <a:srgbClr val="333333">
                <a:alpha val="65000"/>
              </a:srgbClr>
            </a:outerShdw>
          </a:effectLst>
        </p:spPr>
      </p:pic>
      <p:pic>
        <p:nvPicPr>
          <p:cNvPr id="16" name="Kép 15" descr="fotó (9).JPG"/>
          <p:cNvPicPr>
            <a:picLocks noChangeAspect="1"/>
          </p:cNvPicPr>
          <p:nvPr/>
        </p:nvPicPr>
        <p:blipFill>
          <a:blip r:embed="rId5" cstate="print"/>
          <a:stretch>
            <a:fillRect/>
          </a:stretch>
        </p:blipFill>
        <p:spPr>
          <a:xfrm>
            <a:off x="323528" y="3501008"/>
            <a:ext cx="3347864" cy="250056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476672"/>
            <a:ext cx="8568952" cy="2308324"/>
          </a:xfrm>
          <a:prstGeom prst="rect">
            <a:avLst/>
          </a:prstGeom>
        </p:spPr>
        <p:txBody>
          <a:bodyPr wrap="square">
            <a:spAutoFit/>
          </a:bodyPr>
          <a:lstStyle/>
          <a:p>
            <a:r>
              <a:rPr lang="hu-HU" sz="1600" dirty="0" smtClean="0"/>
              <a:t>A második napra tervezték a rendezők az asztali futball bajnokságot. A </a:t>
            </a:r>
            <a:r>
              <a:rPr lang="hu-HU" sz="1600" dirty="0" err="1" smtClean="0"/>
              <a:t>vendéglátóipari</a:t>
            </a:r>
            <a:r>
              <a:rPr lang="hu-HU" sz="1600" dirty="0" smtClean="0"/>
              <a:t> egységekből mindenki által jól ismert csocsó nagy sikert aratott a dolgozók körében. Azt követően, hogy megtudták, hogyan kell helyesen táplálkozni, illetve sokan szembesültek azzal, hogy "rossz úton járnak", bizony szükség is volt a felengedésre. Erre tökéletes lehetőséget biztosított ez az egész napos rendezvény. Nagyon kevés alkalmazott maradt távol a versenytől, ők inkább csak figyelemmel kísérték a bajnokságot. Akadt itt olyan, aki a környéki bajnokságokon is szép eredményt ért el korábban. Néha még a rendezők is meglepődtek egy-két alkalmazott felkészültségén, technikai tudásán.</a:t>
            </a:r>
            <a:endParaRPr lang="hu-HU" sz="1600" dirty="0" smtClean="0"/>
          </a:p>
        </p:txBody>
      </p:sp>
      <p:pic>
        <p:nvPicPr>
          <p:cNvPr id="15" name="Kép 14" descr="IMG_20130527_152627.jpg"/>
          <p:cNvPicPr>
            <a:picLocks noChangeAspect="1"/>
          </p:cNvPicPr>
          <p:nvPr/>
        </p:nvPicPr>
        <p:blipFill>
          <a:blip r:embed="rId4" cstate="print"/>
          <a:stretch>
            <a:fillRect/>
          </a:stretch>
        </p:blipFill>
        <p:spPr>
          <a:xfrm>
            <a:off x="467544" y="2924944"/>
            <a:ext cx="3936437" cy="2952328"/>
          </a:xfrm>
          <a:prstGeom prst="rect">
            <a:avLst/>
          </a:prstGeom>
          <a:ln>
            <a:noFill/>
          </a:ln>
          <a:effectLst>
            <a:outerShdw blurRad="292100" dist="139700" dir="2700000" algn="tl" rotWithShape="0">
              <a:srgbClr val="333333">
                <a:alpha val="65000"/>
              </a:srgbClr>
            </a:outerShdw>
          </a:effectLst>
        </p:spPr>
      </p:pic>
      <p:pic>
        <p:nvPicPr>
          <p:cNvPr id="18" name="Kép 17" descr="IMG_20130527_152617.jpg"/>
          <p:cNvPicPr>
            <a:picLocks noChangeAspect="1"/>
          </p:cNvPicPr>
          <p:nvPr/>
        </p:nvPicPr>
        <p:blipFill>
          <a:blip r:embed="rId5" cstate="print"/>
          <a:stretch>
            <a:fillRect/>
          </a:stretch>
        </p:blipFill>
        <p:spPr>
          <a:xfrm>
            <a:off x="4788024" y="2924944"/>
            <a:ext cx="3888432" cy="29163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764704"/>
            <a:ext cx="8568952" cy="2062103"/>
          </a:xfrm>
          <a:prstGeom prst="rect">
            <a:avLst/>
          </a:prstGeom>
        </p:spPr>
        <p:txBody>
          <a:bodyPr wrap="square">
            <a:spAutoFit/>
          </a:bodyPr>
          <a:lstStyle/>
          <a:p>
            <a:r>
              <a:rPr lang="hu-HU" sz="1600" dirty="0" smtClean="0"/>
              <a:t>A harmadik napon a program gerincét az életmód adta. A témakör meglehetősen tág, de ez nem jelentett problémát sem a szervezők, sem a résztvevő dolgozók esetében sem. Az életmód szekció három napos rendezvény egyfajta lezárásaként értelmezhető. Természetesen a szakértők szintetizáló tulajdonságot is szántak e napnak. Megjelentek itt olyan témák is, melyek már a korábbi rendezvényeken elhangzottak, de új kérdéskörök is részletesen szerepeltek a programtervben. A három nap nagyon jól sikerült, sok új ismeretanyaggal, sok nevetéssel, és természetesen rengeteg aktivitással telt.</a:t>
            </a:r>
            <a:endParaRPr lang="hu-HU" sz="1600" dirty="0" smtClean="0"/>
          </a:p>
        </p:txBody>
      </p:sp>
      <p:pic>
        <p:nvPicPr>
          <p:cNvPr id="16" name="Kép 15" descr="fotó (5).JPG"/>
          <p:cNvPicPr>
            <a:picLocks noChangeAspect="1"/>
          </p:cNvPicPr>
          <p:nvPr/>
        </p:nvPicPr>
        <p:blipFill>
          <a:blip r:embed="rId4" cstate="print"/>
          <a:stretch>
            <a:fillRect/>
          </a:stretch>
        </p:blipFill>
        <p:spPr>
          <a:xfrm>
            <a:off x="395536" y="3068960"/>
            <a:ext cx="3816424" cy="2850539"/>
          </a:xfrm>
          <a:prstGeom prst="rect">
            <a:avLst/>
          </a:prstGeom>
          <a:ln>
            <a:noFill/>
          </a:ln>
          <a:effectLst>
            <a:outerShdw blurRad="292100" dist="139700" dir="2700000" algn="tl" rotWithShape="0">
              <a:srgbClr val="333333">
                <a:alpha val="65000"/>
              </a:srgbClr>
            </a:outerShdw>
          </a:effectLst>
        </p:spPr>
      </p:pic>
      <p:pic>
        <p:nvPicPr>
          <p:cNvPr id="17" name="Kép 16" descr="fotó (13).JPG"/>
          <p:cNvPicPr>
            <a:picLocks noChangeAspect="1"/>
          </p:cNvPicPr>
          <p:nvPr/>
        </p:nvPicPr>
        <p:blipFill>
          <a:blip r:embed="rId5" cstate="print"/>
          <a:stretch>
            <a:fillRect/>
          </a:stretch>
        </p:blipFill>
        <p:spPr>
          <a:xfrm>
            <a:off x="4572000" y="3068960"/>
            <a:ext cx="3784289" cy="28265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764704"/>
            <a:ext cx="8568952" cy="3785652"/>
          </a:xfrm>
          <a:prstGeom prst="rect">
            <a:avLst/>
          </a:prstGeom>
        </p:spPr>
        <p:txBody>
          <a:bodyPr wrap="square">
            <a:spAutoFit/>
          </a:bodyPr>
          <a:lstStyle/>
          <a:p>
            <a:r>
              <a:rPr lang="hu-HU" sz="1600" b="1" dirty="0" smtClean="0"/>
              <a:t>Táplálkozás</a:t>
            </a:r>
            <a:r>
              <a:rPr lang="hu-HU" sz="1600" dirty="0" smtClean="0"/>
              <a:t/>
            </a:r>
            <a:br>
              <a:rPr lang="hu-HU" sz="1600" dirty="0" smtClean="0"/>
            </a:br>
            <a:r>
              <a:rPr lang="hu-HU" sz="1600" dirty="0" smtClean="0"/>
              <a:t/>
            </a:r>
            <a:br>
              <a:rPr lang="hu-HU" sz="1600" dirty="0" smtClean="0"/>
            </a:br>
            <a:r>
              <a:rPr lang="hu-HU" sz="1600" dirty="0" smtClean="0"/>
              <a:t>Az egészséges táplálkozás az életfolyamatokhoz, munkavégzéshez (energia), a fehérjéket, zsírokat szénhidrátokat, vitaminokat és ásványi anyagokat tartalmazza, amely biztosítja az egészség megtartását.</a:t>
            </a:r>
            <a:br>
              <a:rPr lang="hu-HU" sz="1600" dirty="0" smtClean="0"/>
            </a:br>
            <a:r>
              <a:rPr lang="hu-HU" sz="1600" dirty="0" smtClean="0"/>
              <a:t>Táplálkozni is tanulni kell!</a:t>
            </a:r>
            <a:br>
              <a:rPr lang="hu-HU" sz="1600" dirty="0" smtClean="0"/>
            </a:br>
            <a:r>
              <a:rPr lang="hu-HU" sz="1600" dirty="0" smtClean="0"/>
              <a:t>Az ember fejlődése során az étrendet egyre inkább az alábbiak határozzák meg:</a:t>
            </a:r>
            <a:br>
              <a:rPr lang="hu-HU" sz="1600" dirty="0" smtClean="0"/>
            </a:br>
            <a:r>
              <a:rPr lang="hu-HU" sz="1600" dirty="0" smtClean="0"/>
              <a:t>• környezeti hatások</a:t>
            </a:r>
            <a:br>
              <a:rPr lang="hu-HU" sz="1600" dirty="0" smtClean="0"/>
            </a:br>
            <a:r>
              <a:rPr lang="hu-HU" sz="1600" dirty="0" smtClean="0"/>
              <a:t>• társadalmi szokások</a:t>
            </a:r>
            <a:br>
              <a:rPr lang="hu-HU" sz="1600" dirty="0" smtClean="0"/>
            </a:br>
            <a:r>
              <a:rPr lang="hu-HU" sz="1600" dirty="0" smtClean="0"/>
              <a:t>• divat</a:t>
            </a:r>
            <a:br>
              <a:rPr lang="hu-HU" sz="1600" dirty="0" smtClean="0"/>
            </a:br>
            <a:r>
              <a:rPr lang="hu-HU" sz="1600" dirty="0" smtClean="0"/>
              <a:t>Az egészséges táplálkozáshoz szükségesek:</a:t>
            </a:r>
            <a:br>
              <a:rPr lang="hu-HU" sz="1600" dirty="0" smtClean="0"/>
            </a:br>
            <a:r>
              <a:rPr lang="hu-HU" sz="1600" dirty="0" smtClean="0"/>
              <a:t>• helyes táplálkozási ismeretek</a:t>
            </a:r>
            <a:br>
              <a:rPr lang="hu-HU" sz="1600" dirty="0" smtClean="0"/>
            </a:br>
            <a:r>
              <a:rPr lang="hu-HU" sz="1600" dirty="0" smtClean="0"/>
              <a:t>• megfelelő élelmiszer választék</a:t>
            </a:r>
            <a:br>
              <a:rPr lang="hu-HU" sz="1600" dirty="0" smtClean="0"/>
            </a:br>
            <a:r>
              <a:rPr lang="hu-HU" sz="1600" dirty="0" smtClean="0"/>
              <a:t>• anyagi eszközök (drágán is lehet helytelenül – olcsón is lehet helyesen!)</a:t>
            </a:r>
            <a:br>
              <a:rPr lang="hu-HU" sz="1600" dirty="0" smtClean="0"/>
            </a:br>
            <a:endParaRPr lang="hu-HU" sz="16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fontScale="90000"/>
          </a:bodyPr>
          <a:lstStyle/>
          <a:p>
            <a:r>
              <a:rPr lang="hu-HU" sz="3200" dirty="0"/>
              <a:t>2012. </a:t>
            </a:r>
            <a:r>
              <a:rPr lang="hu-HU" sz="3200" dirty="0" smtClean="0"/>
              <a:t>december </a:t>
            </a:r>
            <a:br>
              <a:rPr lang="hu-HU" sz="3200" dirty="0" smtClean="0"/>
            </a:br>
            <a:r>
              <a:rPr lang="hu-HU" sz="3200" dirty="0"/>
              <a:t/>
            </a:r>
            <a:br>
              <a:rPr lang="hu-HU" sz="3200" dirty="0"/>
            </a:br>
            <a:r>
              <a:rPr lang="hu-HU" sz="3200" dirty="0" smtClean="0"/>
              <a:t>Állapotfelmérés</a:t>
            </a:r>
            <a:r>
              <a:rPr lang="hu-HU" sz="3200" dirty="0"/>
              <a:t>, ismerkedés, bemutatkozás</a:t>
            </a:r>
            <a:endParaRPr lang="hu-HU" sz="3200" spc="200" dirty="0"/>
          </a:p>
        </p:txBody>
      </p:sp>
      <p:sp>
        <p:nvSpPr>
          <p:cNvPr id="3" name="Alcím 2"/>
          <p:cNvSpPr>
            <a:spLocks noGrp="1"/>
          </p:cNvSpPr>
          <p:nvPr>
            <p:ph type="subTitle" idx="1"/>
          </p:nvPr>
        </p:nvSpPr>
        <p:spPr>
          <a:xfrm>
            <a:off x="2123728" y="4941168"/>
            <a:ext cx="5216624" cy="622920"/>
          </a:xfrm>
        </p:spPr>
        <p:txBody>
          <a:bodyPr/>
          <a:lstStyle/>
          <a:p>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980728"/>
            <a:ext cx="8568952" cy="5016758"/>
          </a:xfrm>
          <a:prstGeom prst="rect">
            <a:avLst/>
          </a:prstGeom>
        </p:spPr>
        <p:txBody>
          <a:bodyPr wrap="square">
            <a:spAutoFit/>
          </a:bodyPr>
          <a:lstStyle/>
          <a:p>
            <a:r>
              <a:rPr lang="hu-HU" sz="1600" b="1" dirty="0" smtClean="0"/>
              <a:t>Egészségesen is fontos helyesen élni</a:t>
            </a:r>
            <a:r>
              <a:rPr lang="hu-HU" sz="1600" dirty="0" smtClean="0"/>
              <a:t/>
            </a:r>
            <a:br>
              <a:rPr lang="hu-HU" sz="1600" dirty="0" smtClean="0"/>
            </a:br>
            <a:endParaRPr lang="hu-HU" sz="1600" dirty="0" smtClean="0"/>
          </a:p>
          <a:p>
            <a:r>
              <a:rPr lang="hu-HU" sz="1600" dirty="0" smtClean="0"/>
              <a:t>Ha </a:t>
            </a:r>
            <a:r>
              <a:rPr lang="hu-HU" sz="1600" dirty="0" smtClean="0"/>
              <a:t>az életmód szokások miatt kialakul valamilyen kóros állapot, akkor azt már nehezebb helyreállítani</a:t>
            </a:r>
            <a:r>
              <a:rPr lang="hu-HU" sz="1600" dirty="0" smtClean="0"/>
              <a:t>:</a:t>
            </a:r>
          </a:p>
          <a:p>
            <a:r>
              <a:rPr lang="hu-HU" sz="1600" dirty="0" smtClean="0"/>
              <a:t/>
            </a:r>
            <a:br>
              <a:rPr lang="hu-HU" sz="1600" dirty="0" smtClean="0"/>
            </a:br>
            <a:r>
              <a:rPr lang="hu-HU" sz="1600" dirty="0" smtClean="0"/>
              <a:t>• több energiaráfordítás</a:t>
            </a:r>
            <a:br>
              <a:rPr lang="hu-HU" sz="1600" dirty="0" smtClean="0"/>
            </a:br>
            <a:r>
              <a:rPr lang="hu-HU" sz="1600" dirty="0" smtClean="0"/>
              <a:t>• több idő</a:t>
            </a:r>
            <a:br>
              <a:rPr lang="hu-HU" sz="1600" dirty="0" smtClean="0"/>
            </a:br>
            <a:r>
              <a:rPr lang="hu-HU" sz="1600" dirty="0" smtClean="0"/>
              <a:t>• több pénz</a:t>
            </a:r>
            <a:br>
              <a:rPr lang="hu-HU" sz="1600" dirty="0" smtClean="0"/>
            </a:br>
            <a:r>
              <a:rPr lang="hu-HU" sz="1600" dirty="0" smtClean="0"/>
              <a:t>• több kitartás</a:t>
            </a:r>
            <a:br>
              <a:rPr lang="hu-HU" sz="1600" dirty="0" smtClean="0"/>
            </a:br>
            <a:r>
              <a:rPr lang="hu-HU" sz="1600" dirty="0" smtClean="0"/>
              <a:t>• helyes életmódi szokások - már gyermekkorban kialakulnak, rögzülnek!</a:t>
            </a:r>
            <a:br>
              <a:rPr lang="hu-HU" sz="1600" dirty="0" smtClean="0"/>
            </a:br>
            <a:r>
              <a:rPr lang="hu-HU" sz="1600" dirty="0" smtClean="0"/>
              <a:t>Kiegyensúlyozott táplálkozás = MINŐSÉGILEG és MENNYISÉGILEG megfelelő táplálkozás</a:t>
            </a:r>
            <a:br>
              <a:rPr lang="hu-HU" sz="1600" dirty="0" smtClean="0"/>
            </a:br>
            <a:r>
              <a:rPr lang="hu-HU" sz="1600" dirty="0" smtClean="0"/>
              <a:t>MINŐSÉGI szempontok:</a:t>
            </a:r>
            <a:br>
              <a:rPr lang="hu-HU" sz="1600" dirty="0" smtClean="0"/>
            </a:br>
            <a:r>
              <a:rPr lang="hu-HU" sz="1600" dirty="0" smtClean="0"/>
              <a:t>• Változatos</a:t>
            </a:r>
            <a:br>
              <a:rPr lang="hu-HU" sz="1600" dirty="0" smtClean="0"/>
            </a:br>
            <a:r>
              <a:rPr lang="hu-HU" sz="1600" dirty="0" smtClean="0"/>
              <a:t>• Idényszerű</a:t>
            </a:r>
            <a:br>
              <a:rPr lang="hu-HU" sz="1600" dirty="0" smtClean="0"/>
            </a:br>
            <a:r>
              <a:rPr lang="hu-HU" sz="1600" dirty="0" smtClean="0"/>
              <a:t>• Harmonikus</a:t>
            </a:r>
            <a:br>
              <a:rPr lang="hu-HU" sz="1600" dirty="0" smtClean="0"/>
            </a:br>
            <a:r>
              <a:rPr lang="hu-HU" sz="1600" dirty="0" smtClean="0"/>
              <a:t>• </a:t>
            </a:r>
            <a:r>
              <a:rPr lang="hu-HU" sz="1600" dirty="0" err="1" smtClean="0"/>
              <a:t>Komplettált</a:t>
            </a:r>
            <a:r>
              <a:rPr lang="hu-HU" sz="1600" dirty="0" smtClean="0"/>
              <a:t/>
            </a:r>
            <a:br>
              <a:rPr lang="hu-HU" sz="1600" dirty="0" smtClean="0"/>
            </a:br>
            <a:r>
              <a:rPr lang="hu-HU" sz="1600" dirty="0" smtClean="0"/>
              <a:t>• Arányos energia- és tápanyagelosztás</a:t>
            </a:r>
          </a:p>
          <a:p>
            <a:r>
              <a:rPr lang="hu-HU" sz="1600" dirty="0" smtClean="0"/>
              <a:t/>
            </a:r>
            <a:br>
              <a:rPr lang="hu-HU" sz="1600" dirty="0" smtClean="0"/>
            </a:br>
            <a:endParaRPr lang="hu-HU" sz="16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1124744"/>
            <a:ext cx="8568952" cy="4031873"/>
          </a:xfrm>
          <a:prstGeom prst="rect">
            <a:avLst/>
          </a:prstGeom>
        </p:spPr>
        <p:txBody>
          <a:bodyPr wrap="square">
            <a:spAutoFit/>
          </a:bodyPr>
          <a:lstStyle/>
          <a:p>
            <a:r>
              <a:rPr lang="hu-HU" sz="1600" b="1" dirty="0" smtClean="0"/>
              <a:t>Mit tehetünk a helyes táplálkozás, életmód érdekében? – 12 </a:t>
            </a:r>
            <a:r>
              <a:rPr lang="hu-HU" sz="1600" b="1" dirty="0" smtClean="0"/>
              <a:t>pont</a:t>
            </a:r>
          </a:p>
          <a:p>
            <a:r>
              <a:rPr lang="hu-HU" sz="1600" dirty="0" smtClean="0"/>
              <a:t/>
            </a:r>
            <a:br>
              <a:rPr lang="hu-HU" sz="1600" dirty="0" smtClean="0"/>
            </a:br>
            <a:r>
              <a:rPr lang="hu-HU" sz="1600" dirty="0" smtClean="0"/>
              <a:t>1. változatos étrend</a:t>
            </a:r>
            <a:br>
              <a:rPr lang="hu-HU" sz="1600" dirty="0" smtClean="0"/>
            </a:br>
            <a:r>
              <a:rPr lang="hu-HU" sz="1600" dirty="0" smtClean="0"/>
              <a:t>2. zsírszegény módon</a:t>
            </a:r>
            <a:br>
              <a:rPr lang="hu-HU" sz="1600" dirty="0" smtClean="0"/>
            </a:br>
            <a:r>
              <a:rPr lang="hu-HU" sz="1600" dirty="0" smtClean="0"/>
              <a:t>3. kevés sóval</a:t>
            </a:r>
            <a:br>
              <a:rPr lang="hu-HU" sz="1600" dirty="0" smtClean="0"/>
            </a:br>
            <a:r>
              <a:rPr lang="hu-HU" sz="1600" dirty="0" smtClean="0"/>
              <a:t>4. édességeket, desszerteket - mértékkel</a:t>
            </a:r>
            <a:br>
              <a:rPr lang="hu-HU" sz="1600" dirty="0" smtClean="0"/>
            </a:br>
            <a:r>
              <a:rPr lang="hu-HU" sz="1600" dirty="0" smtClean="0"/>
              <a:t>5. Naponta: tejet, tejterméket, húst, húskészítményeket</a:t>
            </a:r>
            <a:br>
              <a:rPr lang="hu-HU" sz="1600" dirty="0" smtClean="0"/>
            </a:br>
            <a:r>
              <a:rPr lang="hu-HU" sz="1600" dirty="0" smtClean="0"/>
              <a:t>6. Naponta többször: nyers gyümölcsöt, zöldséget, főzelékfélét</a:t>
            </a:r>
            <a:br>
              <a:rPr lang="hu-HU" sz="1600" dirty="0" smtClean="0"/>
            </a:br>
            <a:r>
              <a:rPr lang="hu-HU" sz="1600" dirty="0" smtClean="0"/>
              <a:t>7. teljes kiőrlésű lisztből készült, barna pékárukat</a:t>
            </a:r>
            <a:br>
              <a:rPr lang="hu-HU" sz="1600" dirty="0" smtClean="0"/>
            </a:br>
            <a:r>
              <a:rPr lang="hu-HU" sz="1600" dirty="0" smtClean="0"/>
              <a:t>8. Hetente tengeri halat</a:t>
            </a:r>
            <a:br>
              <a:rPr lang="hu-HU" sz="1600" dirty="0" smtClean="0"/>
            </a:br>
            <a:r>
              <a:rPr lang="hu-HU" sz="1600" dirty="0" smtClean="0"/>
              <a:t>9. Naponta 4-5–</a:t>
            </a:r>
            <a:r>
              <a:rPr lang="hu-HU" sz="1600" dirty="0" err="1" smtClean="0"/>
              <a:t>ször</a:t>
            </a:r>
            <a:r>
              <a:rPr lang="hu-HU" sz="1600" dirty="0" smtClean="0"/>
              <a:t> étkezzünk – egyenletesen elosztva a napi mennyiséget</a:t>
            </a:r>
            <a:br>
              <a:rPr lang="hu-HU" sz="1600" dirty="0" smtClean="0"/>
            </a:br>
            <a:r>
              <a:rPr lang="hu-HU" sz="1600" dirty="0" smtClean="0"/>
              <a:t>10. 1,5-2 l folyadék fogyasztása</a:t>
            </a:r>
            <a:br>
              <a:rPr lang="hu-HU" sz="1600" dirty="0" smtClean="0"/>
            </a:br>
            <a:r>
              <a:rPr lang="hu-HU" sz="1600" dirty="0" smtClean="0"/>
              <a:t>11. Nincsenek tiltott táplálékok, csak kerülendő mennyiségek</a:t>
            </a:r>
            <a:br>
              <a:rPr lang="hu-HU" sz="1600" dirty="0" smtClean="0"/>
            </a:br>
            <a:r>
              <a:rPr lang="hu-HU" sz="1600" dirty="0" smtClean="0"/>
              <a:t>12. A helyes táplálkozás mellett szükség van a rendszeres testmozgásra is.</a:t>
            </a:r>
            <a:br>
              <a:rPr lang="hu-HU" sz="1600" dirty="0" smtClean="0"/>
            </a:br>
            <a:r>
              <a:rPr lang="hu-HU" sz="1600" dirty="0" smtClean="0"/>
              <a:t>13. +1 élelmiszerbiztonság</a:t>
            </a:r>
            <a:br>
              <a:rPr lang="hu-HU" sz="1600" dirty="0" smtClean="0"/>
            </a:br>
            <a:endParaRPr lang="hu-HU" sz="1600" dirty="0" smtClean="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1124744"/>
            <a:ext cx="8568952" cy="4031873"/>
          </a:xfrm>
          <a:prstGeom prst="rect">
            <a:avLst/>
          </a:prstGeom>
        </p:spPr>
        <p:txBody>
          <a:bodyPr wrap="square">
            <a:spAutoFit/>
          </a:bodyPr>
          <a:lstStyle/>
          <a:p>
            <a:r>
              <a:rPr lang="hu-HU" sz="1600" b="1" dirty="0" smtClean="0"/>
              <a:t>Tanácsok </a:t>
            </a:r>
            <a:r>
              <a:rPr lang="hu-HU" sz="1600" b="1" dirty="0" smtClean="0"/>
              <a:t>fogyókúrázóknak</a:t>
            </a:r>
          </a:p>
          <a:p>
            <a:r>
              <a:rPr lang="hu-HU" sz="1600" dirty="0" smtClean="0"/>
              <a:t/>
            </a:r>
            <a:br>
              <a:rPr lang="hu-HU" sz="1600" dirty="0" smtClean="0"/>
            </a:br>
            <a:r>
              <a:rPr lang="hu-HU" sz="1600" dirty="0" smtClean="0"/>
              <a:t>• Főzés közben ne kóstolgassunk</a:t>
            </a:r>
            <a:br>
              <a:rPr lang="hu-HU" sz="1600" dirty="0" smtClean="0"/>
            </a:br>
            <a:r>
              <a:rPr lang="hu-HU" sz="1600" dirty="0" smtClean="0"/>
              <a:t>• A maradékot ne fogyasszuk el</a:t>
            </a:r>
            <a:br>
              <a:rPr lang="hu-HU" sz="1600" dirty="0" smtClean="0"/>
            </a:br>
            <a:r>
              <a:rPr lang="hu-HU" sz="1600" dirty="0" smtClean="0"/>
              <a:t>• Gyorsan elkészíthető fogások, minél kevesebb időtöltés a konyhában</a:t>
            </a:r>
            <a:br>
              <a:rPr lang="hu-HU" sz="1600" dirty="0" smtClean="0"/>
            </a:br>
            <a:r>
              <a:rPr lang="hu-HU" sz="1600" dirty="0" smtClean="0"/>
              <a:t>• Gondosan, szépen legyen elkészítve a kalóriaszegény étel</a:t>
            </a:r>
            <a:br>
              <a:rPr lang="hu-HU" sz="1600" dirty="0" smtClean="0"/>
            </a:br>
            <a:r>
              <a:rPr lang="hu-HU" sz="1600" dirty="0" smtClean="0"/>
              <a:t>• Kisebb tányérra kerüljön a fogás, hogy nagyobb adagnak tűnjön</a:t>
            </a:r>
            <a:br>
              <a:rPr lang="hu-HU" sz="1600" dirty="0" smtClean="0"/>
            </a:br>
            <a:r>
              <a:rPr lang="hu-HU" sz="1600" dirty="0" smtClean="0"/>
              <a:t>• Lassan fogyassza el az ételt</a:t>
            </a:r>
            <a:br>
              <a:rPr lang="hu-HU" sz="1600" dirty="0" smtClean="0"/>
            </a:br>
            <a:r>
              <a:rPr lang="hu-HU" sz="1600" dirty="0" smtClean="0"/>
              <a:t>• Az étkezések közötti éhségérzetet minimális gyümölccsel próbálja ellensúlyozni</a:t>
            </a:r>
            <a:br>
              <a:rPr lang="hu-HU" sz="1600" dirty="0" smtClean="0"/>
            </a:br>
            <a:r>
              <a:rPr lang="hu-HU" sz="1600" dirty="0" smtClean="0"/>
              <a:t>• Ne töltse meg hűtőszekrényét</a:t>
            </a:r>
            <a:br>
              <a:rPr lang="hu-HU" sz="1600" dirty="0" smtClean="0"/>
            </a:br>
            <a:r>
              <a:rPr lang="hu-HU" sz="1600" dirty="0" smtClean="0"/>
              <a:t>• Az édességek utáni vágyat gyümölccsel enyhítse</a:t>
            </a:r>
            <a:br>
              <a:rPr lang="hu-HU" sz="1600" dirty="0" smtClean="0"/>
            </a:br>
            <a:r>
              <a:rPr lang="hu-HU" sz="1600" dirty="0" smtClean="0"/>
              <a:t>• A magas alkoholtartalmú italok túl sok „luxus” kalóriát tartalmaznak</a:t>
            </a:r>
            <a:br>
              <a:rPr lang="hu-HU" sz="1600" dirty="0" smtClean="0"/>
            </a:br>
            <a:r>
              <a:rPr lang="hu-HU" sz="1600" dirty="0" smtClean="0"/>
              <a:t>• A gyümölcsteák, gyógyteák jól beleillenek az étrendbe</a:t>
            </a:r>
            <a:br>
              <a:rPr lang="hu-HU" sz="1600" dirty="0" smtClean="0"/>
            </a:br>
            <a:r>
              <a:rPr lang="hu-HU" sz="1600" dirty="0" smtClean="0"/>
              <a:t>• Az első 2-3 hétben ne menjen vendégségbe</a:t>
            </a:r>
            <a:br>
              <a:rPr lang="hu-HU" sz="1600" dirty="0" smtClean="0"/>
            </a:br>
            <a:r>
              <a:rPr lang="hu-HU" sz="1600" dirty="0" smtClean="0"/>
              <a:t>• Később, amikor már eredmény is van a vendégeskedés megengedhető</a:t>
            </a:r>
            <a:br>
              <a:rPr lang="hu-HU" sz="1600" dirty="0" smtClean="0"/>
            </a:br>
            <a:endParaRPr lang="hu-HU" sz="1600" dirty="0"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1124744"/>
            <a:ext cx="8568952" cy="4278094"/>
          </a:xfrm>
          <a:prstGeom prst="rect">
            <a:avLst/>
          </a:prstGeom>
        </p:spPr>
        <p:txBody>
          <a:bodyPr wrap="square">
            <a:spAutoFit/>
          </a:bodyPr>
          <a:lstStyle/>
          <a:p>
            <a:r>
              <a:rPr lang="hu-HU" sz="1600" b="1" dirty="0" err="1" smtClean="0"/>
              <a:t>Sócsökkentő</a:t>
            </a:r>
            <a:r>
              <a:rPr lang="hu-HU" sz="1600" b="1" dirty="0" smtClean="0"/>
              <a:t> </a:t>
            </a:r>
            <a:r>
              <a:rPr lang="hu-HU" sz="1600" b="1" dirty="0" smtClean="0"/>
              <a:t>tippek</a:t>
            </a:r>
          </a:p>
          <a:p>
            <a:r>
              <a:rPr lang="hu-HU" sz="1600" dirty="0" smtClean="0"/>
              <a:t/>
            </a:r>
            <a:br>
              <a:rPr lang="hu-HU" sz="1600" dirty="0" smtClean="0"/>
            </a:br>
            <a:r>
              <a:rPr lang="hu-HU" sz="1600" dirty="0" smtClean="0"/>
              <a:t>- Bevásárlás: címke elolvasása</a:t>
            </a:r>
            <a:br>
              <a:rPr lang="hu-HU" sz="1600" dirty="0" smtClean="0"/>
            </a:br>
            <a:r>
              <a:rPr lang="hu-HU" sz="1600" dirty="0" smtClean="0"/>
              <a:t>- magas sótartalmú élelmiszerek</a:t>
            </a:r>
            <a:r>
              <a:rPr lang="hu-HU" sz="1600" dirty="0" smtClean="0"/>
              <a:t>:</a:t>
            </a:r>
          </a:p>
          <a:p>
            <a:r>
              <a:rPr lang="hu-HU" sz="1600" dirty="0" smtClean="0"/>
              <a:t/>
            </a:r>
            <a:br>
              <a:rPr lang="hu-HU" sz="1600" dirty="0" smtClean="0"/>
            </a:br>
            <a:r>
              <a:rPr lang="hu-HU" sz="1600" dirty="0" smtClean="0"/>
              <a:t>kenyérfélék, pékáruk, margarinok, húskészítmények, felvágottak, sajtok, juhtúró, salátaöntetek, mustár, ketchup, ételízesítők, konzervek, sós nassolnivalók, félkész- és késztermékek, valamint a kényelmi termékek – pl. instant levesek, készételek</a:t>
            </a:r>
            <a:r>
              <a:rPr lang="hu-HU" sz="1600" dirty="0" smtClean="0"/>
              <a:t>.</a:t>
            </a:r>
          </a:p>
          <a:p>
            <a:r>
              <a:rPr lang="hu-HU" sz="1600" dirty="0" smtClean="0"/>
              <a:t/>
            </a:r>
            <a:br>
              <a:rPr lang="hu-HU" sz="1600" dirty="0" smtClean="0"/>
            </a:br>
            <a:r>
              <a:rPr lang="hu-HU" sz="1600" dirty="0" smtClean="0"/>
              <a:t>- Kóstolás nélkül NE sózzon</a:t>
            </a:r>
            <a:r>
              <a:rPr lang="hu-HU" sz="1600" dirty="0" smtClean="0"/>
              <a:t>!</a:t>
            </a:r>
          </a:p>
          <a:p>
            <a:r>
              <a:rPr lang="hu-HU" sz="1600" dirty="0" smtClean="0"/>
              <a:t/>
            </a:r>
            <a:br>
              <a:rPr lang="hu-HU" sz="1600" dirty="0" smtClean="0"/>
            </a:br>
            <a:r>
              <a:rPr lang="hu-HU" sz="1600" dirty="0" smtClean="0"/>
              <a:t>- A friss zöldségek (pl. paprika, paradicsom, uborka) sózását mellőzze</a:t>
            </a:r>
            <a:r>
              <a:rPr lang="hu-HU" sz="1600" dirty="0" smtClean="0"/>
              <a:t>!</a:t>
            </a:r>
          </a:p>
          <a:p>
            <a:r>
              <a:rPr lang="hu-HU" sz="1600" dirty="0" smtClean="0"/>
              <a:t/>
            </a:r>
            <a:br>
              <a:rPr lang="hu-HU" sz="1600" dirty="0" smtClean="0"/>
            </a:br>
            <a:r>
              <a:rPr lang="hu-HU" sz="1600" dirty="0" smtClean="0"/>
              <a:t>- Távolítsa el a sószórót az ebédlőasztalról</a:t>
            </a:r>
            <a:r>
              <a:rPr lang="hu-HU" sz="1600" dirty="0" smtClean="0"/>
              <a:t>!</a:t>
            </a:r>
          </a:p>
          <a:p>
            <a:r>
              <a:rPr lang="hu-HU" sz="1600" dirty="0" smtClean="0"/>
              <a:t/>
            </a:r>
            <a:br>
              <a:rPr lang="hu-HU" sz="1600" dirty="0" smtClean="0"/>
            </a:br>
            <a:r>
              <a:rPr lang="hu-HU" sz="1600" dirty="0" smtClean="0"/>
              <a:t>- Főzéskor ne használjon sót és ételízesítőt egyszerre!</a:t>
            </a:r>
            <a:br>
              <a:rPr lang="hu-HU" sz="1600" dirty="0" smtClean="0"/>
            </a:br>
            <a:endParaRPr lang="hu-HU" sz="16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23528" y="2130425"/>
            <a:ext cx="8352928" cy="1802631"/>
          </a:xfrm>
        </p:spPr>
        <p:txBody>
          <a:bodyPr>
            <a:normAutofit fontScale="90000"/>
          </a:bodyPr>
          <a:lstStyle/>
          <a:p>
            <a:r>
              <a:rPr lang="hu-HU" sz="2800" dirty="0" smtClean="0"/>
              <a:t>2013. </a:t>
            </a:r>
            <a:r>
              <a:rPr lang="hu-HU" sz="2800" dirty="0" smtClean="0"/>
              <a:t>június</a:t>
            </a:r>
            <a:r>
              <a:rPr lang="hu-HU" sz="2800" dirty="0" smtClean="0"/>
              <a:t/>
            </a:r>
            <a:br>
              <a:rPr lang="hu-HU" sz="2800" dirty="0" smtClean="0"/>
            </a:br>
            <a:r>
              <a:rPr lang="hu-HU" sz="2800" dirty="0" smtClean="0"/>
              <a:t/>
            </a:r>
            <a:br>
              <a:rPr lang="hu-HU" sz="2800" dirty="0" smtClean="0"/>
            </a:br>
            <a:r>
              <a:rPr lang="hu-HU" sz="3200" dirty="0" smtClean="0"/>
              <a:t>Dohányzás leszokás, életmód, uszoda, verseny</a:t>
            </a:r>
            <a:endParaRPr lang="hu-HU" sz="3200" spc="200" dirty="0"/>
          </a:p>
        </p:txBody>
      </p:sp>
      <p:sp>
        <p:nvSpPr>
          <p:cNvPr id="3" name="Alcím 2"/>
          <p:cNvSpPr>
            <a:spLocks noGrp="1"/>
          </p:cNvSpPr>
          <p:nvPr>
            <p:ph type="subTitle" idx="1"/>
          </p:nvPr>
        </p:nvSpPr>
        <p:spPr>
          <a:xfrm>
            <a:off x="2123728" y="4941168"/>
            <a:ext cx="5216624" cy="622920"/>
          </a:xfrm>
        </p:spPr>
        <p:txBody>
          <a:bodyPr/>
          <a:lstStyle/>
          <a:p>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1412776"/>
            <a:ext cx="8568952" cy="3785652"/>
          </a:xfrm>
          <a:prstGeom prst="rect">
            <a:avLst/>
          </a:prstGeom>
        </p:spPr>
        <p:txBody>
          <a:bodyPr wrap="square">
            <a:spAutoFit/>
          </a:bodyPr>
          <a:lstStyle/>
          <a:p>
            <a:r>
              <a:rPr lang="hu-HU" sz="1600" dirty="0" smtClean="0"/>
              <a:t>A nyár elejére tervezett egészségmegtartó programot az </a:t>
            </a:r>
            <a:r>
              <a:rPr lang="hu-HU" sz="1600" dirty="0" err="1" smtClean="0"/>
              <a:t>Agro-Multifood</a:t>
            </a:r>
            <a:r>
              <a:rPr lang="hu-HU" sz="1600" dirty="0" smtClean="0"/>
              <a:t> Kft. életében az életmódot meghatározó előadások foglalkozások határozták meg. A dohányzásról, a leszokásról a korábbi megvalósult programok alapján már jelentős ismeretekkel rendelkeztek a résztvevő dolgozók, azonban természetesen ez még nem elég ahhoz, hogy 10-ből 10 dohányos végleg elhagyja ezt a káros szokást.</a:t>
            </a:r>
            <a:br>
              <a:rPr lang="hu-HU" sz="1600" dirty="0" smtClean="0"/>
            </a:br>
            <a:r>
              <a:rPr lang="hu-HU" sz="1600" dirty="0" smtClean="0"/>
              <a:t/>
            </a:r>
            <a:br>
              <a:rPr lang="hu-HU" sz="1600" dirty="0" smtClean="0"/>
            </a:br>
            <a:r>
              <a:rPr lang="hu-HU" sz="1600" dirty="0" smtClean="0"/>
              <a:t>Ennek megfelelően a szakértő gárda igyekezett minél több dohányzással kapcsolatos pontot beiktatni a programok rendszerébe, hiszen ez az </a:t>
            </a:r>
            <a:r>
              <a:rPr lang="hu-HU" sz="1600" dirty="0" err="1" smtClean="0"/>
              <a:t>Agro-Multifood</a:t>
            </a:r>
            <a:r>
              <a:rPr lang="hu-HU" sz="1600" dirty="0" smtClean="0"/>
              <a:t> Kft. oldaláról is igényként fogalmazódott meg. Ez ugyanis az elsőszámú, általános egészségügyi kockázat a cég dolgozói körében. Ez látszik is, hiszen döntő többségükben dohányzó dolgozókról van szó. A nap első felét a dohányzásról, annak káros hatásairól, de leginkább a leszokási technikák megismertetéséről szóló előadások, interaktív csoportmunkák adták. Mivel ez már nem az első alkalom, a foglalkozások egyre inkább az operativitás irányába tartanak. Egyre több konkrét technikával, megoldással ismerkednek meg a résztvevők.</a:t>
            </a:r>
            <a:endParaRPr lang="hu-HU" sz="16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0" y="548680"/>
            <a:ext cx="9144000" cy="5509200"/>
          </a:xfrm>
          <a:prstGeom prst="rect">
            <a:avLst/>
          </a:prstGeom>
        </p:spPr>
        <p:txBody>
          <a:bodyPr wrap="square">
            <a:spAutoFit/>
          </a:bodyPr>
          <a:lstStyle/>
          <a:p>
            <a:r>
              <a:rPr lang="hu-HU" sz="1600" dirty="0" smtClean="0"/>
              <a:t>Az általános elméleti problémák, sarkkövek ismétlése is természetesen részesei a programnak, azonban a hangsúly már egyre inkább a gyakorlatra tevődik át. Nyilvánvalóan a teljesség igénye nélkül kiemelünk pár említett megoldást, melyek segíthetnek a leszokásban: a leszokáshoz vezető okok listájának sokszorosítása, elhelyezése olyan helyeken, ahol az egyén gyakran megfordul, vagy még jobb: dohányozni szokott; a legfontosabb, legkomolyabb motivációs indokok lejegyzése, elhelyezése a személyes tárgyak között, elsősorban azokon a helyeken, ahol az egyén a cigarettát szokta tartani; az okok listájának a családtagokkal, közeli ismerősökkel való megismertetése, így ők is könnyen szembesíthetik az egyént velük, ha esetleg elgyengülni látszik.</a:t>
            </a:r>
            <a:br>
              <a:rPr lang="hu-HU" sz="1600" dirty="0" smtClean="0"/>
            </a:br>
            <a:r>
              <a:rPr lang="hu-HU" sz="1600" dirty="0" smtClean="0"/>
              <a:t/>
            </a:r>
            <a:br>
              <a:rPr lang="hu-HU" sz="1600" dirty="0" smtClean="0"/>
            </a:br>
            <a:r>
              <a:rPr lang="hu-HU" sz="1600" dirty="0" smtClean="0"/>
              <a:t>Az életmódot taglaló szekció alapvető témái a mozgás fontossága, valamint a helyes táplálkozási szokások kialakításának módja. Nem lehet kérdés, hogy az egészségmegőrzés egyik alapvető tényezője a táplálkozás. Ezzel biztosítjuk a megfelelő mennyiségű, minőségű </a:t>
            </a:r>
            <a:r>
              <a:rPr lang="hu-HU" sz="1600" dirty="0" err="1" smtClean="0"/>
              <a:t>energiabevitelt</a:t>
            </a:r>
            <a:r>
              <a:rPr lang="hu-HU" sz="1600" dirty="0" smtClean="0"/>
              <a:t>, mely az életünk fenntartásához szükséges. Hogy ezt hogyan tesszük, jelentős hatással lehet az egészségünkre. A napi étkezések mennyisége, milyensége kardinális kérdés. Felnőttek esetében a napi háromszori fő, és kétszeri kisebb, mellék étkezése javasolt. Továbbá a napi háromszori gyümölcs, zöldségfogyasztás rendkívüli fontosságú. A mozgás fontossága sem lehet kérdés egyetlen ember számára sem. Szerencsénkre manapság egy mozgásos divathullám indult el, melynek okai különbözőek lehetnek, az egyes egyének kitűzött céljai szintén, azonban megkérdőjelezhetetlen, hogy mindenki esetében az eredő ugyanaz: egészségnyereség! Az előadások, mozgásos bemutatók rengeteg hasznos információval látták el a résztvevőket.</a:t>
            </a:r>
            <a:endParaRPr lang="hu-HU" sz="1600" dirty="0"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980728"/>
            <a:ext cx="8532440" cy="2308324"/>
          </a:xfrm>
          <a:prstGeom prst="rect">
            <a:avLst/>
          </a:prstGeom>
        </p:spPr>
        <p:txBody>
          <a:bodyPr wrap="square">
            <a:spAutoFit/>
          </a:bodyPr>
          <a:lstStyle/>
          <a:p>
            <a:r>
              <a:rPr lang="hu-HU" sz="1600" dirty="0" smtClean="0"/>
              <a:t>A cég dolgozói ebben a hónapban kezdik felhasználni az uszoda használatára feljogosító csoportos bérletüket, melyet a cég szintén a TÁMOP 6.1.2. pályázatból tud finanszírozni. Az előzetes igényfelmérések eredményeként választotta a munkáltató ezt a mozgást biztosító megoldást. A nap zárásaként szórakoztató </a:t>
            </a:r>
            <a:r>
              <a:rPr lang="hu-HU" sz="1600" dirty="0" err="1" smtClean="0"/>
              <a:t>ping-pong</a:t>
            </a:r>
            <a:r>
              <a:rPr lang="hu-HU" sz="1600" dirty="0" smtClean="0"/>
              <a:t> versenyt rendeztek a szervezők. A dolgozók mindegyike beszállt a versenybe, hiszen a csocsóhoz hasonlóan ez is egy olyan sportág, amelyet a legtöbben szeretnek. A megfelelő minőségű mozgás mellett a megfelelő mennyiségű derültséggel eltöltött perc is biztosított volt.</a:t>
            </a:r>
            <a:br>
              <a:rPr lang="hu-HU" sz="1600" dirty="0" smtClean="0"/>
            </a:br>
            <a:endParaRPr lang="hu-HU" sz="1600" dirty="0"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23528" y="2130425"/>
            <a:ext cx="8352928" cy="1802631"/>
          </a:xfrm>
        </p:spPr>
        <p:txBody>
          <a:bodyPr>
            <a:normAutofit/>
          </a:bodyPr>
          <a:lstStyle/>
          <a:p>
            <a:r>
              <a:rPr lang="hu-HU" sz="2800" dirty="0" smtClean="0"/>
              <a:t>2013. </a:t>
            </a:r>
            <a:r>
              <a:rPr lang="hu-HU" sz="2800" dirty="0" smtClean="0"/>
              <a:t>július</a:t>
            </a:r>
            <a:r>
              <a:rPr lang="hu-HU" sz="2800" dirty="0" smtClean="0"/>
              <a:t/>
            </a:r>
            <a:br>
              <a:rPr lang="hu-HU" sz="2800" dirty="0" smtClean="0"/>
            </a:br>
            <a:r>
              <a:rPr lang="hu-HU" sz="2800" dirty="0" smtClean="0"/>
              <a:t/>
            </a:r>
            <a:br>
              <a:rPr lang="hu-HU" sz="2800" dirty="0" smtClean="0"/>
            </a:br>
            <a:r>
              <a:rPr lang="hu-HU" sz="2800" dirty="0" smtClean="0"/>
              <a:t>Uszoda, egészségnap, záró állapotfelmérés, verseny</a:t>
            </a:r>
            <a:endParaRPr lang="hu-HU" sz="3200" spc="200" dirty="0"/>
          </a:p>
        </p:txBody>
      </p:sp>
      <p:sp>
        <p:nvSpPr>
          <p:cNvPr id="3" name="Alcím 2"/>
          <p:cNvSpPr>
            <a:spLocks noGrp="1"/>
          </p:cNvSpPr>
          <p:nvPr>
            <p:ph type="subTitle" idx="1"/>
          </p:nvPr>
        </p:nvSpPr>
        <p:spPr>
          <a:xfrm>
            <a:off x="2123728" y="4941168"/>
            <a:ext cx="5216624" cy="622920"/>
          </a:xfrm>
        </p:spPr>
        <p:txBody>
          <a:bodyPr/>
          <a:lstStyle/>
          <a:p>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980728"/>
            <a:ext cx="8532440" cy="3785652"/>
          </a:xfrm>
          <a:prstGeom prst="rect">
            <a:avLst/>
          </a:prstGeom>
        </p:spPr>
        <p:txBody>
          <a:bodyPr wrap="square">
            <a:spAutoFit/>
          </a:bodyPr>
          <a:lstStyle/>
          <a:p>
            <a:r>
              <a:rPr lang="hu-HU" sz="1600" dirty="0" smtClean="0"/>
              <a:t>Az </a:t>
            </a:r>
            <a:r>
              <a:rPr lang="hu-HU" sz="1600" dirty="0" err="1" smtClean="0"/>
              <a:t>Agro-Multifood</a:t>
            </a:r>
            <a:r>
              <a:rPr lang="hu-HU" sz="1600" dirty="0" smtClean="0"/>
              <a:t> Kft. dolgozói június hónaptól kezdődően használhatták az uszodát az elnyert pályázat által biztosított összegből. Bérlet áll a dolgozók rendelkezésére, így még július hónapban is rendszeresen látogathatják az uszodát elsősorban az egészségmegőrzés jegyében. Volt olyan alkalmazott is, aki e lehetőség segítségével tudott megtanulni úszni. Sokan természetesen már úgy érkeztek az uszodába, hogy tudtak úszni, de a lényeg, hogy valamennyi dolgozónak hasznára vált a mozgásnak ez az egészségre igen jó hatással bíró fajtája.</a:t>
            </a:r>
            <a:br>
              <a:rPr lang="hu-HU" sz="1600" dirty="0" smtClean="0"/>
            </a:br>
            <a:r>
              <a:rPr lang="hu-HU" sz="1600" dirty="0" smtClean="0"/>
              <a:t/>
            </a:r>
            <a:br>
              <a:rPr lang="hu-HU" sz="1600" dirty="0" smtClean="0"/>
            </a:br>
            <a:r>
              <a:rPr lang="hu-HU" sz="1600" dirty="0" smtClean="0"/>
              <a:t>Az életmóddal kapcsolatos előadásokból megtudhatták a dolgozók, hogy egy felnőtt embernek minimum napi 30 perc aktív testmozgás javasolt. Ha pedig valaki nem tudja megoldani, hogy egyben 30 percet mozgásra szánjon, az akár 3x10 perces megoldás is hasonló eredményt biztosít. A júliusi alkalom az </a:t>
            </a:r>
            <a:r>
              <a:rPr lang="hu-HU" sz="1600" dirty="0" err="1" smtClean="0"/>
              <a:t>Agro-Multifood</a:t>
            </a:r>
            <a:r>
              <a:rPr lang="hu-HU" sz="1600" dirty="0" smtClean="0"/>
              <a:t> Kft. TÁMOP segítségével megvalósított egészségmegőrző programsorozat záró rendezvénye volt. Ahogy a rendezvény sorozat első állomása állapotfelméréssel kezdődött, úgy a záró rendezvény is hasonlóképpen zajlott.</a:t>
            </a:r>
            <a:endParaRPr lang="hu-HU" sz="1600" dirty="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a:t>A pályázat megvalósításának első állomása egy </a:t>
            </a:r>
            <a:r>
              <a:rPr lang="hu-HU" sz="1600" dirty="0" err="1"/>
              <a:t>állapotfelmérési</a:t>
            </a:r>
            <a:r>
              <a:rPr lang="hu-HU" sz="1600" dirty="0"/>
              <a:t> alkalom volt. Az orvosokból és egészségügyi szakemberekből álló csoport látogatta meg az </a:t>
            </a:r>
            <a:r>
              <a:rPr lang="hu-HU" sz="1600" dirty="0" err="1"/>
              <a:t>Agromulti</a:t>
            </a:r>
            <a:r>
              <a:rPr lang="hu-HU" sz="1600" dirty="0"/>
              <a:t> Kft. </a:t>
            </a:r>
            <a:r>
              <a:rPr lang="hu-HU" sz="1600" dirty="0" err="1"/>
              <a:t>gyöngyöstartjáni</a:t>
            </a:r>
            <a:r>
              <a:rPr lang="hu-HU" sz="1600" dirty="0"/>
              <a:t> telephelyét. Az egy napos program rengeteg információval látta el az itt dolgozókat, akik természetesen érezték, hogy ez még csak a bemelegítés, ennél sokkal vár rájuk a pályázat megvalósításának ideje alatt. A rendezvény bemutatkozással kezdődött. A résztvevők, elsősorban a cég alkalmazottjai részletes képet kaptak a megvalósítás üteméről, a tervezett</a:t>
            </a:r>
            <a:r>
              <a:rPr lang="hu-HU" sz="1600" dirty="0" smtClean="0"/>
              <a:t>.</a:t>
            </a:r>
            <a:br>
              <a:rPr lang="hu-HU" sz="1600" dirty="0" smtClean="0"/>
            </a:br>
            <a:r>
              <a:rPr lang="hu-HU" sz="1600" dirty="0"/>
              <a:t/>
            </a:r>
            <a:br>
              <a:rPr lang="hu-HU" sz="1600" dirty="0"/>
            </a:br>
            <a:r>
              <a:rPr lang="hu-HU" sz="1600" dirty="0"/>
              <a:t> A kezdeti feszengő hangulatot az állapotfelmérő team </a:t>
            </a:r>
            <a:r>
              <a:rPr lang="hu-HU" sz="1600" dirty="0" smtClean="0"/>
              <a:t/>
            </a:r>
            <a:br>
              <a:rPr lang="hu-HU" sz="1600" dirty="0" smtClean="0"/>
            </a:br>
            <a:r>
              <a:rPr lang="hu-HU" sz="1600" dirty="0" smtClean="0"/>
              <a:t>vezetője </a:t>
            </a:r>
            <a:r>
              <a:rPr lang="hu-HU" sz="1600" dirty="0"/>
              <a:t>megfelelően oldotta a kukacos poénokkal. </a:t>
            </a:r>
            <a:r>
              <a:rPr lang="hu-HU" sz="1600" dirty="0" smtClean="0"/>
              <a:t/>
            </a:r>
            <a:br>
              <a:rPr lang="hu-HU" sz="1600" dirty="0" smtClean="0"/>
            </a:br>
            <a:r>
              <a:rPr lang="hu-HU" sz="1600" dirty="0"/>
              <a:t/>
            </a:r>
            <a:br>
              <a:rPr lang="hu-HU" sz="1600" dirty="0"/>
            </a:br>
            <a:r>
              <a:rPr lang="hu-HU" sz="1600" dirty="0"/>
              <a:t> A nap folyamán egyre közvetlenebb kapcsolat alakult </a:t>
            </a:r>
            <a:r>
              <a:rPr lang="hu-HU" sz="1600" dirty="0" smtClean="0"/>
              <a:t/>
            </a:r>
            <a:br>
              <a:rPr lang="hu-HU" sz="1600" dirty="0" smtClean="0"/>
            </a:br>
            <a:r>
              <a:rPr lang="hu-HU" sz="1600" dirty="0" smtClean="0"/>
              <a:t>ki </a:t>
            </a:r>
            <a:r>
              <a:rPr lang="hu-HU" sz="1600" dirty="0"/>
              <a:t>a dolgozók és az egészségügyi szakemberek között. </a:t>
            </a:r>
            <a:r>
              <a:rPr lang="hu-HU" sz="1600" dirty="0" smtClean="0"/>
              <a:t/>
            </a:r>
            <a:br>
              <a:rPr lang="hu-HU" sz="1600" dirty="0" smtClean="0"/>
            </a:br>
            <a:r>
              <a:rPr lang="hu-HU" sz="1600" dirty="0" smtClean="0"/>
              <a:t>Már </a:t>
            </a:r>
            <a:r>
              <a:rPr lang="hu-HU" sz="1600" dirty="0"/>
              <a:t>nyoma sem volt a kezdeti "feszültségnek. A távlati terveken túl az aznapi programot is részletesen átbeszélték a résztvevőkkel. A fejlesztési program okai mellett fontos volt meghatározni a projekttel elérni kívánt célokat is. A környéki településeken, falvakban élő emberek nagy részének nem magától értetődő a tudatos egészségmegőrzés</a:t>
            </a:r>
            <a:r>
              <a:rPr lang="hu-HU" sz="1600" dirty="0" smtClean="0"/>
              <a:t>.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pic>
        <p:nvPicPr>
          <p:cNvPr id="7" name="Kép 6" descr="WP_000019.jpg"/>
          <p:cNvPicPr>
            <a:picLocks noChangeAspect="1"/>
          </p:cNvPicPr>
          <p:nvPr/>
        </p:nvPicPr>
        <p:blipFill>
          <a:blip r:embed="rId4" cstate="print"/>
          <a:stretch>
            <a:fillRect/>
          </a:stretch>
        </p:blipFill>
        <p:spPr>
          <a:xfrm>
            <a:off x="6228184" y="2996952"/>
            <a:ext cx="1571667" cy="1178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980728"/>
            <a:ext cx="8532440" cy="4770537"/>
          </a:xfrm>
          <a:prstGeom prst="rect">
            <a:avLst/>
          </a:prstGeom>
        </p:spPr>
        <p:txBody>
          <a:bodyPr wrap="square">
            <a:spAutoFit/>
          </a:bodyPr>
          <a:lstStyle/>
          <a:p>
            <a:r>
              <a:rPr lang="hu-HU" sz="1600" dirty="0" smtClean="0"/>
              <a:t>Természetesen nem csupán az volt a célja a program sorozatnak, hogy ezalatt a 8 hónap alatt a résztvevő dolgozók egészségi állapotában számokkal mérhető változásokat idézzen elő, azonban elvárható, hogy egy-két mutatóban javulás álljon be. Alapvető célkitűzés volt, hogy a dohányzást mint elsődleges egészségügyi kockázatot visszaszorítsák az alkalmazottak körében, továbbá komoly előrelépések történjenek a dolgozók életmódjának pozitív irányban történő befolyásolásában. Ez annyit jelent, hogy minél többen (akik eddig esetleg nem tették) igyekezzenek odafigyelni az egészséges életmód körülményeinek megteremtésében: a </a:t>
            </a:r>
            <a:r>
              <a:rPr lang="hu-HU" sz="1600" dirty="0" err="1" smtClean="0"/>
              <a:t>stresszkezelés</a:t>
            </a:r>
            <a:r>
              <a:rPr lang="hu-HU" sz="1600" dirty="0" smtClean="0"/>
              <a:t>, </a:t>
            </a:r>
            <a:r>
              <a:rPr lang="hu-HU" sz="1600" dirty="0" err="1" smtClean="0"/>
              <a:t>a</a:t>
            </a:r>
            <a:r>
              <a:rPr lang="hu-HU" sz="1600" dirty="0" smtClean="0"/>
              <a:t> mindennapi mozgás, a táplálkozás, az ártalmas szokások elhagyása segítségével elsősorban.</a:t>
            </a:r>
            <a:br>
              <a:rPr lang="hu-HU" sz="1600" dirty="0" smtClean="0"/>
            </a:br>
            <a:r>
              <a:rPr lang="hu-HU" sz="1600" dirty="0" smtClean="0"/>
              <a:t/>
            </a:r>
            <a:br>
              <a:rPr lang="hu-HU" sz="1600" dirty="0" smtClean="0"/>
            </a:br>
            <a:r>
              <a:rPr lang="hu-HU" sz="1600" dirty="0" smtClean="0"/>
              <a:t>Nagyjából ezen témakörök köré fűzték a szakértők a rendezvény sorozatot, valamennyi állomás ezen célok elérését szolgálta. A nap zárásaként csocsó és </a:t>
            </a:r>
            <a:r>
              <a:rPr lang="hu-HU" sz="1600" dirty="0" err="1" smtClean="0"/>
              <a:t>ping-pong</a:t>
            </a:r>
            <a:r>
              <a:rPr lang="hu-HU" sz="1600" dirty="0" smtClean="0"/>
              <a:t> versennyel szolgáltak a szakértők. A korábbi alkalmak alapján már kiderült, hogy e két sportággal nem igen lehet melléfogni, mert valamennyi alkalmazott széles mosollyal és odaadással vett részt a versenyeken, így ezúttal sem lehetett ez másként. Annak ellenére, hogy győzteseket hirdettek a versenyek végén, kijelenthető, hogy mindenki győztese volt ennek az egészségmegőrzést célzó programsorozatnak.</a:t>
            </a:r>
            <a:endParaRPr lang="hu-HU" sz="1600" dirty="0" smtClean="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980728"/>
            <a:ext cx="8532440" cy="4278094"/>
          </a:xfrm>
          <a:prstGeom prst="rect">
            <a:avLst/>
          </a:prstGeom>
        </p:spPr>
        <p:txBody>
          <a:bodyPr wrap="square">
            <a:spAutoFit/>
          </a:bodyPr>
          <a:lstStyle/>
          <a:p>
            <a:r>
              <a:rPr lang="hu-HU" sz="1600" b="1" dirty="0" err="1" smtClean="0"/>
              <a:t>Stresszkezelés</a:t>
            </a:r>
            <a:r>
              <a:rPr lang="hu-HU" sz="1600" b="1" dirty="0" smtClean="0"/>
              <a:t> – Feszültség levezetés</a:t>
            </a:r>
            <a:endParaRPr lang="hu-HU" sz="1600" dirty="0" smtClean="0"/>
          </a:p>
          <a:p>
            <a:endParaRPr lang="hu-HU" sz="1600" dirty="0" smtClean="0"/>
          </a:p>
          <a:p>
            <a:r>
              <a:rPr lang="hu-HU" sz="1600" dirty="0" smtClean="0"/>
              <a:t>A </a:t>
            </a:r>
            <a:r>
              <a:rPr lang="hu-HU" sz="1600" dirty="0" smtClean="0"/>
              <a:t>stressz, a mindennapi kihívások önmagukban nem feltétlenül károsak, sőt, alapvetően hozzájárulnak testi-lelki fejlődésünkhöz. Egyénenként teljesen változó, hogy </a:t>
            </a:r>
            <a:r>
              <a:rPr lang="hu-HU" sz="1600" dirty="0" err="1" smtClean="0"/>
              <a:t>stresszhatások</a:t>
            </a:r>
            <a:r>
              <a:rPr lang="hu-HU" sz="1600" dirty="0" smtClean="0"/>
              <a:t> tekintetében milyen mértékű az optimális, ösztönző tartomány.</a:t>
            </a:r>
          </a:p>
          <a:p>
            <a:r>
              <a:rPr lang="hu-HU" sz="1600" dirty="0" smtClean="0"/>
              <a:t>A stressz káros hatásúvá akkor válhat, ha ezt a tartományt krónikusan túllépi, amikor már úgy érezzük, meghaladja a testi-lelki képességeinket, hogy megbirkózzunk vele.</a:t>
            </a:r>
            <a:br>
              <a:rPr lang="hu-HU" sz="1600" dirty="0" smtClean="0"/>
            </a:br>
            <a:r>
              <a:rPr lang="hu-HU" sz="1600" dirty="0" smtClean="0"/>
              <a:t>A krónikus stressz élettani változásokat is eredményez a szervezetben, így különböző stressz-betegségek kialakulásához vezethet.</a:t>
            </a:r>
          </a:p>
          <a:p>
            <a:r>
              <a:rPr lang="hu-HU" sz="1600" dirty="0" smtClean="0"/>
              <a:t>Ezért nagyon fontos, hogy beépítsük a mindennapi rutinba az egyszerű feszültség levezető technikák alkalmazását, amelyek segíthetek abban, hogy feszültségünket elfogadható, még nem egészségkárosító szinten tartsuk.</a:t>
            </a:r>
            <a:br>
              <a:rPr lang="hu-HU" sz="1600" dirty="0" smtClean="0"/>
            </a:br>
            <a:r>
              <a:rPr lang="hu-HU" sz="1600" dirty="0" smtClean="0"/>
              <a:t>Az egyik leghatékonyabb ilyen technika a relaxáció, mely gyakorlásával kedvező élettani változások figyelhetők meg szervezetünkben.</a:t>
            </a:r>
            <a:br>
              <a:rPr lang="hu-HU" sz="1600" dirty="0" smtClean="0"/>
            </a:br>
            <a:r>
              <a:rPr lang="hu-HU" sz="1600" dirty="0" smtClean="0"/>
              <a:t>Fontos először kevésbé stresszes helyzetekben begyakorolni annak érdekében, hogy éles helyzetekben rutinosan alkalmazni tudjuk.</a:t>
            </a:r>
          </a:p>
          <a:p>
            <a:endParaRPr lang="hu-HU" sz="1600" dirty="0"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980728"/>
            <a:ext cx="8532440" cy="4031873"/>
          </a:xfrm>
          <a:prstGeom prst="rect">
            <a:avLst/>
          </a:prstGeom>
        </p:spPr>
        <p:txBody>
          <a:bodyPr wrap="square">
            <a:spAutoFit/>
          </a:bodyPr>
          <a:lstStyle/>
          <a:p>
            <a:r>
              <a:rPr lang="hu-HU" sz="1600" dirty="0" smtClean="0"/>
              <a:t>Az alábbi gyakorlat körülbelül egy percet vesz igénybe, és szinte bármilyen helyzetben alkalmazható:</a:t>
            </a:r>
          </a:p>
          <a:p>
            <a:r>
              <a:rPr lang="hu-HU" sz="1600" dirty="0" smtClean="0"/>
              <a:t/>
            </a:r>
            <a:br>
              <a:rPr lang="hu-HU" sz="1600" dirty="0" smtClean="0"/>
            </a:br>
            <a:r>
              <a:rPr lang="hu-HU" sz="1600" b="1" dirty="0" smtClean="0"/>
              <a:t>Egy perces relaxációs </a:t>
            </a:r>
            <a:r>
              <a:rPr lang="hu-HU" sz="1600" b="1" dirty="0" smtClean="0"/>
              <a:t>gyakorlat</a:t>
            </a:r>
          </a:p>
          <a:p>
            <a:endParaRPr lang="hu-HU" sz="1600" dirty="0" smtClean="0"/>
          </a:p>
          <a:p>
            <a:r>
              <a:rPr lang="hu-HU" sz="1600" dirty="0" smtClean="0"/>
              <a:t>Amikor érezzük, hogy feszültség szintünk emelkedik, egyszerűen hagyjuk abba, amit éppen csinálunk. Ha van rá lehetőségünk, menjünk kicsit arrébb, zökkentsük ki magunkat fizikailag is az eddigi állapotunkból.</a:t>
            </a:r>
            <a:br>
              <a:rPr lang="hu-HU" sz="1600" dirty="0" smtClean="0"/>
            </a:br>
            <a:r>
              <a:rPr lang="hu-HU" sz="1600" dirty="0" smtClean="0"/>
              <a:t>Helyezkedjünk el kényelmesen – akár ülve, akár állva – lazítsuk el testrészeinket, egyenletesen megosztva testsúlyunkat.</a:t>
            </a:r>
            <a:br>
              <a:rPr lang="hu-HU" sz="1600" dirty="0" smtClean="0"/>
            </a:br>
            <a:r>
              <a:rPr lang="hu-HU" sz="1600" dirty="0" smtClean="0"/>
              <a:t>Ha ülünk, mindkét talpunk érje a földet kisterpeszben, karunk pihenjen a törzsünk mellett. Kezeink a combunkon pihennek, gerincünk egyenes, arcunk előre néz.</a:t>
            </a:r>
            <a:br>
              <a:rPr lang="hu-HU" sz="1600" dirty="0" smtClean="0"/>
            </a:br>
            <a:r>
              <a:rPr lang="hu-HU" sz="1600" dirty="0" smtClean="0"/>
              <a:t>Ha állunk, lábunk váll-szélességnyi kisterpeszben, karunk leengedve pihenjen a törzsünk mellett, gerincünk egyenes, arcunk előre néz.</a:t>
            </a:r>
            <a:br>
              <a:rPr lang="hu-HU" sz="1600" dirty="0" smtClean="0"/>
            </a:br>
            <a:r>
              <a:rPr lang="hu-HU" sz="1600" dirty="0" smtClean="0"/>
              <a:t>Ha van rá lehetőségünk, és jól esik, csukjuk be a szemünket.</a:t>
            </a:r>
          </a:p>
          <a:p>
            <a:endParaRPr lang="hu-HU" sz="1600" dirty="0" smtClean="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836712"/>
            <a:ext cx="8532440" cy="4693593"/>
          </a:xfrm>
          <a:prstGeom prst="rect">
            <a:avLst/>
          </a:prstGeom>
        </p:spPr>
        <p:txBody>
          <a:bodyPr wrap="square">
            <a:spAutoFit/>
          </a:bodyPr>
          <a:lstStyle/>
          <a:p>
            <a:r>
              <a:rPr lang="hu-HU" sz="1600" dirty="0" smtClean="0"/>
              <a:t>Elképzelek egy STOP táblát, és kimondom magamban „Stop”</a:t>
            </a:r>
            <a:br>
              <a:rPr lang="hu-HU" sz="1600" dirty="0" smtClean="0"/>
            </a:br>
            <a:endParaRPr lang="hu-HU" sz="1600" dirty="0" smtClean="0"/>
          </a:p>
          <a:p>
            <a:r>
              <a:rPr lang="hu-HU" sz="1600" dirty="0" smtClean="0"/>
              <a:t>„</a:t>
            </a:r>
            <a:r>
              <a:rPr lang="hu-HU" sz="1600" dirty="0" smtClean="0"/>
              <a:t>Mélyen belélegzem, kilégzésnél ellazulok.”</a:t>
            </a:r>
            <a:br>
              <a:rPr lang="hu-HU" sz="1600" dirty="0" smtClean="0"/>
            </a:br>
            <a:r>
              <a:rPr lang="hu-HU" sz="1600" dirty="0" smtClean="0"/>
              <a:t>„</a:t>
            </a:r>
            <a:r>
              <a:rPr lang="hu-HU" sz="1600" dirty="0" smtClean="0"/>
              <a:t>Belélegzem, ellazulok.”</a:t>
            </a:r>
            <a:br>
              <a:rPr lang="hu-HU" sz="1600" dirty="0" smtClean="0"/>
            </a:br>
            <a:r>
              <a:rPr lang="hu-HU" sz="1600" dirty="0" smtClean="0"/>
              <a:t>„</a:t>
            </a:r>
            <a:r>
              <a:rPr lang="hu-HU" sz="1600" dirty="0" smtClean="0"/>
              <a:t>Belélegzem, ellazulok.”</a:t>
            </a:r>
            <a:br>
              <a:rPr lang="hu-HU" sz="1600" dirty="0" smtClean="0"/>
            </a:br>
            <a:r>
              <a:rPr lang="hu-HU" sz="1600" dirty="0" smtClean="0"/>
              <a:t>Belégzésnél</a:t>
            </a:r>
            <a:r>
              <a:rPr lang="hu-HU" sz="1600" dirty="0" smtClean="0"/>
              <a:t>: „Ökölbe szorítom a kezem”, kilégzésnél: „Ellazítom”.</a:t>
            </a:r>
            <a:br>
              <a:rPr lang="hu-HU" sz="1600" dirty="0" smtClean="0"/>
            </a:br>
            <a:r>
              <a:rPr lang="hu-HU" sz="1600" dirty="0" smtClean="0"/>
              <a:t>Belégzésnél</a:t>
            </a:r>
            <a:r>
              <a:rPr lang="hu-HU" sz="1600" dirty="0" smtClean="0"/>
              <a:t>: „Megfeszítem a lábfejemet”, kilégzésnél: „Ellazítom”.</a:t>
            </a:r>
            <a:br>
              <a:rPr lang="hu-HU" sz="1600" dirty="0" smtClean="0"/>
            </a:br>
            <a:r>
              <a:rPr lang="hu-HU" sz="1600" dirty="0" smtClean="0"/>
              <a:t>Belégzésnél</a:t>
            </a:r>
            <a:r>
              <a:rPr lang="hu-HU" sz="1600" dirty="0" smtClean="0"/>
              <a:t>: „Felhúzom a vállam”, kilégzésnél: „Ellazítom”.</a:t>
            </a:r>
            <a:br>
              <a:rPr lang="hu-HU" sz="1600" dirty="0" smtClean="0"/>
            </a:br>
            <a:r>
              <a:rPr lang="hu-HU" sz="1600" dirty="0" smtClean="0"/>
              <a:t>Belégzésnél</a:t>
            </a:r>
            <a:r>
              <a:rPr lang="hu-HU" sz="1600" dirty="0" smtClean="0"/>
              <a:t>: „Jobbra hajtom a fejem, nyakizmaim megfeszülnek”, kilégzésnél: „Fejem visszaengedem, nyakizmaim ellazulnak”.</a:t>
            </a:r>
            <a:br>
              <a:rPr lang="hu-HU" sz="1600" dirty="0" smtClean="0"/>
            </a:br>
            <a:r>
              <a:rPr lang="hu-HU" sz="1600" dirty="0" smtClean="0"/>
              <a:t>Belégzésnél: „Balra hajtom a fejem, nyakizmaim megfeszülnek”, kilégzésnél: „Fejem visszaengedem, nyakizmaim ellazulnak”.</a:t>
            </a:r>
            <a:br>
              <a:rPr lang="hu-HU" sz="1600" dirty="0" smtClean="0"/>
            </a:br>
            <a:r>
              <a:rPr lang="hu-HU" sz="1600" dirty="0" smtClean="0"/>
              <a:t>„Végül mély lélegzetet veszek” és kilégzésnél: „Egész testem ellazul”.</a:t>
            </a:r>
            <a:br>
              <a:rPr lang="hu-HU" sz="1600" dirty="0" smtClean="0"/>
            </a:br>
            <a:r>
              <a:rPr lang="hu-HU" sz="1600" dirty="0" smtClean="0"/>
              <a:t>„Most befejezem a relaxációt, kinyitom a szemem, és visszatérek a valóságba.”</a:t>
            </a:r>
            <a:br>
              <a:rPr lang="hu-HU" sz="1600" dirty="0" smtClean="0"/>
            </a:br>
            <a:r>
              <a:rPr lang="hu-HU" sz="1600" dirty="0" smtClean="0"/>
              <a:t>Megmozgatom a tagjaimat, és felfrissülve, újult erővel folytatom a teendőimet.</a:t>
            </a:r>
          </a:p>
          <a:p>
            <a:endParaRPr lang="hu-HU" sz="1600" dirty="0" smtClean="0"/>
          </a:p>
          <a:p>
            <a:endParaRPr lang="hu-HU" sz="1600" dirty="0" smtClean="0"/>
          </a:p>
          <a:p>
            <a:r>
              <a:rPr lang="hu-HU" sz="1100" dirty="0" smtClean="0"/>
              <a:t>Forrás</a:t>
            </a:r>
            <a:r>
              <a:rPr lang="hu-HU" sz="1100" dirty="0" smtClean="0"/>
              <a:t>: Williams </a:t>
            </a:r>
            <a:r>
              <a:rPr lang="hu-HU" sz="1100" dirty="0" err="1" smtClean="0"/>
              <a:t>ÉletKészségek</a:t>
            </a:r>
            <a:r>
              <a:rPr lang="hu-HU" sz="1100" dirty="0" smtClean="0"/>
              <a:t> Program</a:t>
            </a:r>
          </a:p>
          <a:p>
            <a:endParaRPr lang="hu-HU" sz="1600" dirty="0"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9" name="Kép 8" descr="Infoblokk2_ESZA_tobbes.jpg"/>
          <p:cNvPicPr>
            <a:picLocks noChangeAspect="1"/>
          </p:cNvPicPr>
          <p:nvPr/>
        </p:nvPicPr>
        <p:blipFill>
          <a:blip r:embed="rId2" cstate="print"/>
          <a:stretch>
            <a:fillRect/>
          </a:stretch>
        </p:blipFill>
        <p:spPr>
          <a:xfrm>
            <a:off x="6804248"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pic>
        <p:nvPicPr>
          <p:cNvPr id="7" name="Kép 6" descr="USZT_logo_cmyk.jpg"/>
          <p:cNvPicPr>
            <a:picLocks noChangeAspect="1"/>
          </p:cNvPicPr>
          <p:nvPr/>
        </p:nvPicPr>
        <p:blipFill>
          <a:blip r:embed="rId3" cstate="print"/>
          <a:stretch>
            <a:fillRect/>
          </a:stretch>
        </p:blipFill>
        <p:spPr>
          <a:xfrm>
            <a:off x="1043608" y="1052736"/>
            <a:ext cx="6725178" cy="2088232"/>
          </a:xfrm>
          <a:prstGeom prst="rect">
            <a:avLst/>
          </a:prstGeom>
        </p:spPr>
      </p:pic>
      <p:pic>
        <p:nvPicPr>
          <p:cNvPr id="10" name="Kép 9" descr="Infoblokk2_ESZA_tobbes.jpg"/>
          <p:cNvPicPr>
            <a:picLocks noChangeAspect="1"/>
          </p:cNvPicPr>
          <p:nvPr/>
        </p:nvPicPr>
        <p:blipFill>
          <a:blip r:embed="rId2" cstate="print"/>
          <a:stretch>
            <a:fillRect/>
          </a:stretch>
        </p:blipFill>
        <p:spPr>
          <a:xfrm>
            <a:off x="2123728" y="3789040"/>
            <a:ext cx="4583918" cy="1907272"/>
          </a:xfrm>
          <a:prstGeom prst="rect">
            <a:avLst/>
          </a:prstGeom>
        </p:spPr>
      </p:pic>
      <p:sp>
        <p:nvSpPr>
          <p:cNvPr id="14" name="Szövegdoboz 13"/>
          <p:cNvSpPr txBox="1"/>
          <p:nvPr/>
        </p:nvSpPr>
        <p:spPr>
          <a:xfrm>
            <a:off x="3491880" y="2852936"/>
            <a:ext cx="2037737" cy="923330"/>
          </a:xfrm>
          <a:prstGeom prst="rect">
            <a:avLst/>
          </a:prstGeom>
          <a:noFill/>
        </p:spPr>
        <p:txBody>
          <a:bodyPr wrap="none" rtlCol="0">
            <a:spAutoFit/>
          </a:bodyPr>
          <a:lstStyle/>
          <a:p>
            <a:r>
              <a:rPr lang="hu-HU" sz="5400" dirty="0" smtClean="0"/>
              <a:t>Vége</a:t>
            </a:r>
            <a:endParaRPr lang="hu-HU" sz="54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4801314"/>
          </a:xfrm>
          <a:prstGeom prst="rect">
            <a:avLst/>
          </a:prstGeom>
        </p:spPr>
        <p:txBody>
          <a:bodyPr wrap="square">
            <a:spAutoFit/>
          </a:bodyPr>
          <a:lstStyle/>
          <a:p>
            <a:endParaRPr lang="hu-HU" dirty="0" smtClean="0"/>
          </a:p>
          <a:p>
            <a:r>
              <a:rPr lang="hu-HU" dirty="0" smtClean="0"/>
              <a:t>Az </a:t>
            </a:r>
            <a:r>
              <a:rPr lang="hu-HU" dirty="0"/>
              <a:t>itt élők életvitele teljesen más, mint a (nagy)városiaké, életüket nem a programban ismertetett és tervezett tevékenységek határozzák meg elsősorban. Életük meghatározó hányadát teszi ki a munka. (A legtöbb ember esetében ez természetesen hasonlóan alakul...) Ezért is jó, hogy egy ilyen program segítségével módjuk nyílik nekik is - meglehetősen pongyolán fogalmazva - egy kicsit jobban odafigyelni magunkra, az egészségükre. Az </a:t>
            </a:r>
            <a:r>
              <a:rPr lang="hu-HU" dirty="0" err="1"/>
              <a:t>Agromulti</a:t>
            </a:r>
            <a:r>
              <a:rPr lang="hu-HU" dirty="0"/>
              <a:t> Kft. alkalmazottjai elsősorban fizikai munkát végeznek. Ők egyfajta veszélyeztetett helyzetben élik mindennapjaikat. Az állandó nehéz fizikai megterhelés a körültekintés, értő odafigyelés, gondoskodás nélkül hatalmas kockázatokkal jár. A dolgozók korösszetétele igen változó, megtalálható itt a fájront idején az ötvenesekkel együtt cigarettázó tinédzser is</a:t>
            </a:r>
            <a:r>
              <a:rPr lang="hu-HU" dirty="0" smtClean="0"/>
              <a:t>.</a:t>
            </a:r>
          </a:p>
          <a:p>
            <a:endParaRPr lang="hu-HU" dirty="0"/>
          </a:p>
          <a:p>
            <a:endParaRPr lang="hu-HU" dirty="0" smtClean="0"/>
          </a:p>
          <a:p>
            <a:endParaRPr lang="hu-HU" dirty="0"/>
          </a:p>
          <a:p>
            <a:endParaRPr lang="hu-HU" dirty="0"/>
          </a:p>
        </p:txBody>
      </p:sp>
      <p:pic>
        <p:nvPicPr>
          <p:cNvPr id="10" name="Kép 9" descr="WP_000017.jpg"/>
          <p:cNvPicPr>
            <a:picLocks noChangeAspect="1"/>
          </p:cNvPicPr>
          <p:nvPr/>
        </p:nvPicPr>
        <p:blipFill>
          <a:blip r:embed="rId4" cstate="print"/>
          <a:stretch>
            <a:fillRect/>
          </a:stretch>
        </p:blipFill>
        <p:spPr>
          <a:xfrm>
            <a:off x="3419872" y="4149080"/>
            <a:ext cx="2664296" cy="199822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251520" y="3501008"/>
            <a:ext cx="8568952" cy="2308324"/>
          </a:xfrm>
          <a:prstGeom prst="rect">
            <a:avLst/>
          </a:prstGeom>
        </p:spPr>
        <p:txBody>
          <a:bodyPr wrap="square">
            <a:spAutoFit/>
          </a:bodyPr>
          <a:lstStyle/>
          <a:p>
            <a:r>
              <a:rPr lang="hu-HU" dirty="0" smtClean="0"/>
              <a:t>Természetesen az egészségügyi állapotfelmérés is kötetlen program volt, így a dolgozók minden üres percüket kihasználták, hogy együtt füstöljenek. Nagyon sok dolgozónak a dohányzás az egyik legbiztosabb pont az életében (természetesen a magánéleti vonatkozásokat ehelyütt figyelmen kívül hagyjuk.) Vissza az állapotfelméréshez. A szakértők az alapvető, emellett természetesen nagyon is beszélő, hasznos vizsgálatokat végezték el ezen az első közös napon. Valamennyi alkalmazott vérnyomásmérésen, vércukorszint-mérésen, </a:t>
            </a:r>
            <a:r>
              <a:rPr lang="hu-HU" dirty="0" err="1" smtClean="0"/>
              <a:t>testzsírszázalék-mérésen</a:t>
            </a:r>
            <a:r>
              <a:rPr lang="hu-HU" dirty="0" smtClean="0"/>
              <a:t>, vitalitás mérésen esett át. </a:t>
            </a:r>
            <a:endParaRPr lang="hu-HU" dirty="0"/>
          </a:p>
        </p:txBody>
      </p:sp>
      <p:graphicFrame>
        <p:nvGraphicFramePr>
          <p:cNvPr id="14" name="Táblázat 13"/>
          <p:cNvGraphicFramePr>
            <a:graphicFrameLocks noGrp="1"/>
          </p:cNvGraphicFramePr>
          <p:nvPr/>
        </p:nvGraphicFramePr>
        <p:xfrm>
          <a:off x="2771800" y="692696"/>
          <a:ext cx="6096000" cy="2595880"/>
        </p:xfrm>
        <a:graphic>
          <a:graphicData uri="http://schemas.openxmlformats.org/drawingml/2006/table">
            <a:tbl>
              <a:tblPr firstRow="1" bandRow="1">
                <a:tableStyleId>{5C22544A-7EE6-4342-B048-85BDC9FD1C3A}</a:tableStyleId>
              </a:tblPr>
              <a:tblGrid>
                <a:gridCol w="6096000"/>
              </a:tblGrid>
              <a:tr h="370840">
                <a:tc>
                  <a:txBody>
                    <a:bodyPr/>
                    <a:lstStyle/>
                    <a:p>
                      <a:r>
                        <a:rPr lang="hu-HU" dirty="0" smtClean="0"/>
                        <a:t>Az egészségmegőrző program főbb</a:t>
                      </a:r>
                      <a:r>
                        <a:rPr lang="hu-HU" baseline="0" dirty="0" smtClean="0"/>
                        <a:t> tevékenységei</a:t>
                      </a:r>
                      <a:endParaRPr lang="hu-HU" dirty="0"/>
                    </a:p>
                  </a:txBody>
                  <a:tcPr/>
                </a:tc>
              </a:tr>
              <a:tr h="370840">
                <a:tc>
                  <a:txBody>
                    <a:bodyPr/>
                    <a:lstStyle/>
                    <a:p>
                      <a:r>
                        <a:rPr lang="hu-HU" dirty="0" smtClean="0"/>
                        <a:t>Állapotfelmérés</a:t>
                      </a:r>
                      <a:endParaRPr lang="hu-HU" dirty="0"/>
                    </a:p>
                  </a:txBody>
                  <a:tcPr/>
                </a:tc>
              </a:tr>
              <a:tr h="370840">
                <a:tc>
                  <a:txBody>
                    <a:bodyPr/>
                    <a:lstStyle/>
                    <a:p>
                      <a:r>
                        <a:rPr lang="hu-HU" dirty="0" smtClean="0"/>
                        <a:t>Dohányzás leszoktatás</a:t>
                      </a:r>
                      <a:endParaRPr lang="hu-HU" dirty="0"/>
                    </a:p>
                  </a:txBody>
                  <a:tcPr/>
                </a:tc>
              </a:tr>
              <a:tr h="370840">
                <a:tc>
                  <a:txBody>
                    <a:bodyPr/>
                    <a:lstStyle/>
                    <a:p>
                      <a:r>
                        <a:rPr lang="hu-HU" dirty="0" smtClean="0"/>
                        <a:t>Egészséges életmód-tanácsadás</a:t>
                      </a:r>
                      <a:endParaRPr lang="hu-HU" dirty="0"/>
                    </a:p>
                  </a:txBody>
                  <a:tcPr/>
                </a:tc>
              </a:tr>
              <a:tr h="370840">
                <a:tc>
                  <a:txBody>
                    <a:bodyPr/>
                    <a:lstStyle/>
                    <a:p>
                      <a:r>
                        <a:rPr lang="hu-HU" dirty="0" smtClean="0"/>
                        <a:t>Egészségnap</a:t>
                      </a:r>
                      <a:endParaRPr lang="hu-HU" dirty="0"/>
                    </a:p>
                  </a:txBody>
                  <a:tcPr/>
                </a:tc>
              </a:tr>
              <a:tr h="370840">
                <a:tc>
                  <a:txBody>
                    <a:bodyPr/>
                    <a:lstStyle/>
                    <a:p>
                      <a:r>
                        <a:rPr lang="hu-HU" dirty="0" smtClean="0"/>
                        <a:t>Egészséghét</a:t>
                      </a:r>
                      <a:endParaRPr lang="hu-HU" dirty="0"/>
                    </a:p>
                  </a:txBody>
                  <a:tcPr/>
                </a:tc>
              </a:tr>
              <a:tr h="370840">
                <a:tc>
                  <a:txBody>
                    <a:bodyPr/>
                    <a:lstStyle/>
                    <a:p>
                      <a:r>
                        <a:rPr lang="hu-HU" dirty="0" smtClean="0"/>
                        <a:t>Testmozgás</a:t>
                      </a:r>
                      <a:endParaRPr lang="hu-HU" dirty="0"/>
                    </a:p>
                  </a:txBody>
                  <a:tcPr/>
                </a:tc>
              </a:tr>
            </a:tbl>
          </a:graphicData>
        </a:graphic>
      </p:graphicFrame>
      <p:pic>
        <p:nvPicPr>
          <p:cNvPr id="16" name="Kép 15" descr="WP_000020.jpg"/>
          <p:cNvPicPr>
            <a:picLocks noChangeAspect="1"/>
          </p:cNvPicPr>
          <p:nvPr/>
        </p:nvPicPr>
        <p:blipFill>
          <a:blip r:embed="rId4" cstate="print"/>
          <a:stretch>
            <a:fillRect/>
          </a:stretch>
        </p:blipFill>
        <p:spPr>
          <a:xfrm>
            <a:off x="323528" y="692696"/>
            <a:ext cx="2298387" cy="25922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620688"/>
            <a:ext cx="8568952" cy="4524315"/>
          </a:xfrm>
          <a:prstGeom prst="rect">
            <a:avLst/>
          </a:prstGeom>
        </p:spPr>
        <p:txBody>
          <a:bodyPr wrap="square">
            <a:spAutoFit/>
          </a:bodyPr>
          <a:lstStyle/>
          <a:p>
            <a:r>
              <a:rPr lang="hu-HU" dirty="0" smtClean="0"/>
              <a:t>Az állapotfelmérés kötöttebb, konkrétabb információkkal járó szakasza ezekkel a mérésekkel lezárult. A méréseket követően a szakértőkkel közösen elköltött ebéd következett, melyen kötetlen formában megtörtént a délelőtt történtek átbeszélése a moderátor szerepet betöltő szakértők segítségével.</a:t>
            </a:r>
          </a:p>
          <a:p>
            <a:endParaRPr lang="hu-HU" dirty="0"/>
          </a:p>
          <a:p>
            <a:r>
              <a:rPr lang="hu-HU" dirty="0"/>
              <a:t>Az ebédet, valamint a közös délelőttöt követően már mindenki oldott, jó hangulatban vágott neki a délutáni programoknak. A szakértők a mérések, vizsgálatok mellett számos, elsősorban fizikai aktivitást elősegítő gyakorlatot végeztettek a dolgozókkal. Ezek elsősorban játékos vetélkedőknek tűnhettek a laikusok számára, azonban ezen gyakorlatok eredményei is számos információval látták el azt, aki szakavatott szemmel figyelte a nevetve játszó dolgozókat. Az </a:t>
            </a:r>
            <a:r>
              <a:rPr lang="hu-HU" dirty="0" err="1"/>
              <a:t>állapotfelmérési</a:t>
            </a:r>
            <a:r>
              <a:rPr lang="hu-HU" dirty="0"/>
              <a:t> nap hivatalos lezárása után még számos helyszínen tovább folyt a konzultáció a szakértők és a dolgozók között. Úgy tűnik, a szakembereknek sikerült megragadni a dolgozók nagyobb részének érdeklődését már az első alkalommal.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p:txBody>
          <a:bodyPr>
            <a:normAutofit/>
          </a:bodyPr>
          <a:lstStyle/>
          <a:p>
            <a:r>
              <a:rPr lang="hu-HU" sz="2800" dirty="0"/>
              <a:t>2013. j</a:t>
            </a:r>
            <a:r>
              <a:rPr lang="hu-HU" sz="2800" dirty="0" smtClean="0"/>
              <a:t>anuár</a:t>
            </a:r>
            <a:br>
              <a:rPr lang="hu-HU" sz="2800" dirty="0" smtClean="0"/>
            </a:br>
            <a:r>
              <a:rPr lang="hu-HU" sz="2800" dirty="0"/>
              <a:t/>
            </a:r>
            <a:br>
              <a:rPr lang="hu-HU" sz="2800" dirty="0"/>
            </a:br>
            <a:r>
              <a:rPr lang="hu-HU" sz="2800" dirty="0" smtClean="0"/>
              <a:t>Vetélkedő</a:t>
            </a:r>
            <a:r>
              <a:rPr lang="hu-HU" sz="2800" b="1" dirty="0"/>
              <a:t> </a:t>
            </a:r>
            <a:endParaRPr lang="hu-HU" sz="3200" spc="200" dirty="0"/>
          </a:p>
        </p:txBody>
      </p:sp>
      <p:sp>
        <p:nvSpPr>
          <p:cNvPr id="3" name="Alcím 2"/>
          <p:cNvSpPr>
            <a:spLocks noGrp="1"/>
          </p:cNvSpPr>
          <p:nvPr>
            <p:ph type="subTitle" idx="1"/>
          </p:nvPr>
        </p:nvSpPr>
        <p:spPr>
          <a:xfrm>
            <a:off x="2123728" y="4941168"/>
            <a:ext cx="5216624" cy="622920"/>
          </a:xfrm>
        </p:spPr>
        <p:txBody>
          <a:bodyPr/>
          <a:lstStyle/>
          <a:p>
            <a:endParaRPr lang="hu-HU" dirty="0">
              <a:solidFill>
                <a:schemeClr val="tx1"/>
              </a:solidFill>
            </a:endParaRPr>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395536" y="620688"/>
            <a:ext cx="8352928" cy="5832647"/>
          </a:xfrm>
        </p:spPr>
        <p:txBody>
          <a:bodyPr>
            <a:normAutofit/>
          </a:bodyPr>
          <a:lstStyle/>
          <a:p>
            <a:pPr algn="l"/>
            <a:r>
              <a:rPr lang="hu-HU" sz="1600" dirty="0" smtClean="0"/>
              <a:t/>
            </a:r>
            <a:br>
              <a:rPr lang="hu-HU" sz="1600" dirty="0" smtClean="0"/>
            </a:br>
            <a:r>
              <a:rPr lang="hu-HU" sz="1600" dirty="0"/>
              <a:t/>
            </a:r>
            <a:br>
              <a:rPr lang="hu-HU" sz="1600" dirty="0"/>
            </a:br>
            <a:endParaRPr lang="hu-HU" sz="1600" dirty="0"/>
          </a:p>
        </p:txBody>
      </p:sp>
      <p:pic>
        <p:nvPicPr>
          <p:cNvPr id="9" name="Kép 8" descr="Infoblokk2_ESZA_tobbes.jpg"/>
          <p:cNvPicPr>
            <a:picLocks noChangeAspect="1"/>
          </p:cNvPicPr>
          <p:nvPr/>
        </p:nvPicPr>
        <p:blipFill>
          <a:blip r:embed="rId2" cstate="print"/>
          <a:stretch>
            <a:fillRect/>
          </a:stretch>
        </p:blipFill>
        <p:spPr>
          <a:xfrm>
            <a:off x="6876256" y="5958840"/>
            <a:ext cx="2161032" cy="899160"/>
          </a:xfrm>
          <a:prstGeom prst="rect">
            <a:avLst/>
          </a:prstGeom>
        </p:spPr>
      </p:pic>
      <p:pic>
        <p:nvPicPr>
          <p:cNvPr id="11" name="Kép 10" descr="USZT_logo_cmyk.jpg"/>
          <p:cNvPicPr>
            <a:picLocks noChangeAspect="1"/>
          </p:cNvPicPr>
          <p:nvPr/>
        </p:nvPicPr>
        <p:blipFill>
          <a:blip r:embed="rId3" cstate="print"/>
          <a:stretch>
            <a:fillRect/>
          </a:stretch>
        </p:blipFill>
        <p:spPr>
          <a:xfrm>
            <a:off x="323528" y="6093296"/>
            <a:ext cx="1914144" cy="594360"/>
          </a:xfrm>
          <a:prstGeom prst="rect">
            <a:avLst/>
          </a:prstGeom>
        </p:spPr>
      </p:pic>
      <p:sp>
        <p:nvSpPr>
          <p:cNvPr id="13" name="Szövegdoboz 12"/>
          <p:cNvSpPr txBox="1"/>
          <p:nvPr/>
        </p:nvSpPr>
        <p:spPr>
          <a:xfrm>
            <a:off x="323528" y="188640"/>
            <a:ext cx="8604448" cy="492443"/>
          </a:xfrm>
          <a:prstGeom prst="rect">
            <a:avLst/>
          </a:prstGeom>
          <a:noFill/>
        </p:spPr>
        <p:txBody>
          <a:bodyPr wrap="square" rtlCol="0">
            <a:spAutoFit/>
          </a:bodyPr>
          <a:lstStyle/>
          <a:p>
            <a:r>
              <a:rPr lang="hu-HU" sz="1200" dirty="0" smtClean="0">
                <a:solidFill>
                  <a:schemeClr val="tx1">
                    <a:lumMod val="50000"/>
                    <a:lumOff val="50000"/>
                  </a:schemeClr>
                </a:solidFill>
              </a:rPr>
              <a:t>Egészségre nevelő és szemléletformáló életmód programok az </a:t>
            </a:r>
            <a:r>
              <a:rPr lang="hu-HU" sz="1200" dirty="0" err="1" smtClean="0">
                <a:solidFill>
                  <a:schemeClr val="tx1">
                    <a:lumMod val="50000"/>
                    <a:lumOff val="50000"/>
                  </a:schemeClr>
                </a:solidFill>
              </a:rPr>
              <a:t>Agro</a:t>
            </a:r>
            <a:r>
              <a:rPr lang="hu-HU" sz="1200" dirty="0" err="1">
                <a:solidFill>
                  <a:schemeClr val="tx1">
                    <a:lumMod val="50000"/>
                    <a:lumOff val="50000"/>
                  </a:schemeClr>
                </a:solidFill>
              </a:rPr>
              <a:t>-</a:t>
            </a:r>
            <a:r>
              <a:rPr lang="hu-HU" sz="1200" dirty="0" err="1" smtClean="0">
                <a:solidFill>
                  <a:schemeClr val="tx1">
                    <a:lumMod val="50000"/>
                    <a:lumOff val="50000"/>
                  </a:schemeClr>
                </a:solidFill>
              </a:rPr>
              <a:t>Multifood</a:t>
            </a:r>
            <a:r>
              <a:rPr lang="hu-HU" sz="1200" dirty="0" smtClean="0">
                <a:solidFill>
                  <a:schemeClr val="tx1">
                    <a:lumMod val="50000"/>
                    <a:lumOff val="50000"/>
                  </a:schemeClr>
                </a:solidFill>
              </a:rPr>
              <a:t> Kft-nél Támop-6.1.2-11/1-2012-0572</a:t>
            </a:r>
          </a:p>
          <a:p>
            <a:endParaRPr lang="hu-HU" sz="1400" dirty="0">
              <a:solidFill>
                <a:schemeClr val="tx1">
                  <a:lumMod val="50000"/>
                  <a:lumOff val="50000"/>
                </a:schemeClr>
              </a:solidFill>
            </a:endParaRPr>
          </a:p>
        </p:txBody>
      </p:sp>
      <p:sp>
        <p:nvSpPr>
          <p:cNvPr id="8" name="Téglalap 7"/>
          <p:cNvSpPr/>
          <p:nvPr/>
        </p:nvSpPr>
        <p:spPr>
          <a:xfrm>
            <a:off x="323528" y="692696"/>
            <a:ext cx="8568952" cy="1200329"/>
          </a:xfrm>
          <a:prstGeom prst="rect">
            <a:avLst/>
          </a:prstGeom>
        </p:spPr>
        <p:txBody>
          <a:bodyPr wrap="square">
            <a:spAutoFit/>
          </a:bodyPr>
          <a:lstStyle/>
          <a:p>
            <a:endParaRPr lang="hu-HU" dirty="0" smtClean="0"/>
          </a:p>
          <a:p>
            <a:endParaRPr lang="hu-HU" dirty="0" smtClean="0"/>
          </a:p>
          <a:p>
            <a:endParaRPr lang="hu-HU" dirty="0"/>
          </a:p>
          <a:p>
            <a:endParaRPr lang="hu-HU" dirty="0"/>
          </a:p>
        </p:txBody>
      </p:sp>
      <p:sp>
        <p:nvSpPr>
          <p:cNvPr id="12" name="Téglalap 11"/>
          <p:cNvSpPr/>
          <p:nvPr/>
        </p:nvSpPr>
        <p:spPr>
          <a:xfrm>
            <a:off x="323528" y="620688"/>
            <a:ext cx="8568952" cy="5262979"/>
          </a:xfrm>
          <a:prstGeom prst="rect">
            <a:avLst/>
          </a:prstGeom>
        </p:spPr>
        <p:txBody>
          <a:bodyPr wrap="square">
            <a:spAutoFit/>
          </a:bodyPr>
          <a:lstStyle/>
          <a:p>
            <a:r>
              <a:rPr lang="hu-HU" sz="1600" dirty="0"/>
              <a:t>Az </a:t>
            </a:r>
            <a:r>
              <a:rPr lang="hu-HU" sz="1600" dirty="0" err="1"/>
              <a:t>Agromulti</a:t>
            </a:r>
            <a:r>
              <a:rPr lang="hu-HU" sz="1600" dirty="0"/>
              <a:t> Kft. a TÁMOP 6.1.2. program keretében megvalósítandó egészségmegőrző programjának következő állomásához ért. A bemutatkozást, állapotfelmérést követően az egészségügyi szakértői csoport egy már sokkal játékosabb, de az eddigiekhez hasonlóan szórakoztató rendezvénnyel készült ezúttal. Az egész napos rendezvény sok nevetéssel, örömmel telt, de a szórakozás mellett természetesen az ismeretek átadása, a korábban megszerzettek elmélyítése is hangsúlyt kapott. A rendezvény tulajdonképpen egy egész napos, jól felépített vetélkedő volt.</a:t>
            </a:r>
            <a:r>
              <a:rPr lang="hu-HU" sz="1600" dirty="0" smtClean="0"/>
              <a:t/>
            </a:r>
            <a:br>
              <a:rPr lang="hu-HU" sz="1600" dirty="0" smtClean="0"/>
            </a:br>
            <a:r>
              <a:rPr lang="hu-HU" sz="1600" dirty="0" smtClean="0"/>
              <a:t/>
            </a:r>
            <a:br>
              <a:rPr lang="hu-HU" sz="1600" dirty="0" smtClean="0"/>
            </a:br>
            <a:r>
              <a:rPr lang="hu-HU" sz="1600" dirty="0"/>
              <a:t>A játékos ismeretszerzés lényege, hogy a résztvevő dolgozók első (két) alkalommal megszerzett egészségmegőrzéssel, </a:t>
            </a:r>
            <a:r>
              <a:rPr lang="hu-HU" sz="1600" dirty="0" err="1"/>
              <a:t>-fejlesztéssel</a:t>
            </a:r>
            <a:r>
              <a:rPr lang="hu-HU" sz="1600" dirty="0"/>
              <a:t> kapcsolatos tudását, ismeretét "kérjék számon". Ezt természetesen nem iskolai körülmények között kell elképzelni, akár egy felelést, dolgozatott, vagy hasonló keretek között szerzett számonkérést. Az itt kialakult hangulatot nem lehet egy tantermi órához kötni, legalábbis nagyon modern oktatási intézménynek kell lennie annak, ahol ilyen jól érzik magukat a "diákok". Nem nehéz elképzelni, hogy a felnőttek esetében a legnagyobb örömet, vagy inkább derültséget az okozza, ha az illető nem tudja a választ az adott kérdésre, vagy esetleg nem tudja elvégezni a kiszabott feladatot. Hiába, a káröröm nagyon nagy úr, de szerencsére az öröm, így a káröröm is legtöbbször nevetéssel jár, és a legkönnyebben jókedvében tanul az ember. Erre alapozták a rendezvényt a szakértők is.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ndület">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Mediá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674</TotalTime>
  <Words>3428</Words>
  <Application>Microsoft Office PowerPoint</Application>
  <PresentationFormat>Diavetítés a képernyőre (4:3 oldalarány)</PresentationFormat>
  <Paragraphs>225</Paragraphs>
  <Slides>44</Slides>
  <Notes>0</Notes>
  <HiddenSlides>0</HiddenSlides>
  <MMClips>0</MMClips>
  <ScaleCrop>false</ScaleCrop>
  <HeadingPairs>
    <vt:vector size="4" baseType="variant">
      <vt:variant>
        <vt:lpstr>Téma</vt:lpstr>
      </vt:variant>
      <vt:variant>
        <vt:i4>1</vt:i4>
      </vt:variant>
      <vt:variant>
        <vt:lpstr>Diacímek</vt:lpstr>
      </vt:variant>
      <vt:variant>
        <vt:i4>44</vt:i4>
      </vt:variant>
    </vt:vector>
  </HeadingPairs>
  <TitlesOfParts>
    <vt:vector size="45" baseType="lpstr">
      <vt:lpstr>Office-téma</vt:lpstr>
      <vt:lpstr>Egészségre nevelő és szemléletformáló életmód programok  az Agro-Multifood Kft-nél</vt:lpstr>
      <vt:lpstr>A következőkben látható tudás-anyag az Agro-Multifood Kft dolgozói részére szervezett egészségmegőrző programsorozat képes összefoglalója, amely arra hivatott, hogy a 8 hónapnyi munkát és tanulást bemutassa, illetve a tanultakat ismertesse.</vt:lpstr>
      <vt:lpstr>2012. december   Állapotfelmérés, ismerkedés, bemutatkozás</vt:lpstr>
      <vt:lpstr>A pályázat megvalósításának első állomása egy állapotfelmérési alkalom volt. Az orvosokból és egészségügyi szakemberekből álló csoport látogatta meg az Agromulti Kft. gyöngyöstartjáni telephelyét. Az egy napos program rengeteg információval látta el az itt dolgozókat, akik természetesen érezték, hogy ez még csak a bemelegítés, ennél sokkal vár rájuk a pályázat megvalósításának ideje alatt. A rendezvény bemutatkozással kezdődött. A résztvevők, elsősorban a cég alkalmazottjai részletes képet kaptak a megvalósítás üteméről, a tervezett.   A kezdeti feszengő hangulatot az állapotfelmérő team  vezetője megfelelően oldotta a kukacos poénokkal.    A nap folyamán egyre közvetlenebb kapcsolat alakult  ki a dolgozók és az egészségügyi szakemberek között.  Már nyoma sem volt a kezdeti "feszültségnek. A távlati terveken túl az aznapi programot is részletesen átbeszélték a résztvevőkkel. A fejlesztési program okai mellett fontos volt meghatározni a projekttel elérni kívánt célokat is. A környéki településeken, falvakban élő emberek nagy részének nem magától értetődő a tudatos egészségmegőrzés.   </vt:lpstr>
      <vt:lpstr>  </vt:lpstr>
      <vt:lpstr>  </vt:lpstr>
      <vt:lpstr>  </vt:lpstr>
      <vt:lpstr>2013. január  Vetélkedő </vt:lpstr>
      <vt:lpstr>  </vt:lpstr>
      <vt:lpstr>  </vt:lpstr>
      <vt:lpstr>2013. február   Pár fontos gondolat az életmódról  </vt:lpstr>
      <vt:lpstr>  </vt:lpstr>
      <vt:lpstr>  </vt:lpstr>
      <vt:lpstr>  </vt:lpstr>
      <vt:lpstr>2013. március   Dohányzás leszokás, életmód tanácsadás</vt:lpstr>
      <vt:lpstr>  </vt:lpstr>
      <vt:lpstr>  </vt:lpstr>
      <vt:lpstr>  </vt:lpstr>
      <vt:lpstr>2013. április  Dohányzás leszokás, életmód tanácsadás</vt:lpstr>
      <vt:lpstr>  </vt:lpstr>
      <vt:lpstr>  </vt:lpstr>
      <vt:lpstr>  </vt:lpstr>
      <vt:lpstr>  </vt:lpstr>
      <vt:lpstr>2013. május  3 napos Egészséghét </vt:lpstr>
      <vt:lpstr>  </vt:lpstr>
      <vt:lpstr>  </vt:lpstr>
      <vt:lpstr>  </vt:lpstr>
      <vt:lpstr>28. dia</vt:lpstr>
      <vt:lpstr>29. dia</vt:lpstr>
      <vt:lpstr>30. dia</vt:lpstr>
      <vt:lpstr>31. dia</vt:lpstr>
      <vt:lpstr>32. dia</vt:lpstr>
      <vt:lpstr>33. dia</vt:lpstr>
      <vt:lpstr>2013. június  Dohányzás leszokás, életmód, uszoda, verseny</vt:lpstr>
      <vt:lpstr>35. dia</vt:lpstr>
      <vt:lpstr>36. dia</vt:lpstr>
      <vt:lpstr>37. dia</vt:lpstr>
      <vt:lpstr>2013. július  Uszoda, egészségnap, záró állapotfelmérés, verseny</vt:lpstr>
      <vt:lpstr>39. dia</vt:lpstr>
      <vt:lpstr>40. dia</vt:lpstr>
      <vt:lpstr>41. dia</vt:lpstr>
      <vt:lpstr>42. dia</vt:lpstr>
      <vt:lpstr>43. dia</vt:lpstr>
      <vt:lpstr>44. dia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andras</dc:creator>
  <cp:lastModifiedBy>andras</cp:lastModifiedBy>
  <cp:revision>11</cp:revision>
  <dcterms:created xsi:type="dcterms:W3CDTF">2013-12-09T22:49:16Z</dcterms:created>
  <dcterms:modified xsi:type="dcterms:W3CDTF">2013-12-12T23:36:31Z</dcterms:modified>
</cp:coreProperties>
</file>